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Bryndan Write" panose="02000503000000000000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icksand 1 Bold" pitchFamily="2" charset="77"/>
      <p:regular r:id="rId23"/>
      <p:bold r:id="rId24"/>
    </p:embeddedFont>
    <p:embeddedFont>
      <p:font typeface="Quicksand 2 Bold" pitchFamily="2" charset="7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91" autoAdjust="0"/>
  </p:normalViewPr>
  <p:slideViewPr>
    <p:cSldViewPr>
      <p:cViewPr varScale="1">
        <p:scale>
          <a:sx n="74" d="100"/>
          <a:sy n="74" d="100"/>
        </p:scale>
        <p:origin x="7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26" Type="http://schemas.openxmlformats.org/officeDocument/2006/relationships/image" Target="../media/image43.sv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Relationship Id="rId27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1.png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302" y="2922900"/>
            <a:ext cx="3724052" cy="3700776"/>
          </a:xfrm>
          <a:custGeom>
            <a:avLst/>
            <a:gdLst/>
            <a:ahLst/>
            <a:cxnLst/>
            <a:rect l="l" t="t" r="r" b="b"/>
            <a:pathLst>
              <a:path w="3724052" h="3700776">
                <a:moveTo>
                  <a:pt x="0" y="0"/>
                </a:moveTo>
                <a:lnTo>
                  <a:pt x="3724052" y="0"/>
                </a:lnTo>
                <a:lnTo>
                  <a:pt x="3724052" y="3700776"/>
                </a:lnTo>
                <a:lnTo>
                  <a:pt x="0" y="370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79082" y="1585517"/>
            <a:ext cx="13794465" cy="77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45"/>
              </a:lnSpc>
            </a:pPr>
            <a:r>
              <a:rPr lang="en-US" sz="11064" spc="995">
                <a:solidFill>
                  <a:srgbClr val="5E17EB"/>
                </a:solidFill>
                <a:latin typeface="Quicksand 1 Bold"/>
              </a:rPr>
              <a:t>OVERLAPPING CIRCLES:</a:t>
            </a:r>
          </a:p>
          <a:p>
            <a:pPr algn="ctr">
              <a:lnSpc>
                <a:spcPts val="5616"/>
              </a:lnSpc>
            </a:pPr>
            <a:endParaRPr lang="en-US" sz="11064" spc="995">
              <a:solidFill>
                <a:srgbClr val="5E17EB"/>
              </a:solidFill>
              <a:latin typeface="Quicksand 1 Bold"/>
            </a:endParaRPr>
          </a:p>
          <a:p>
            <a:pPr algn="ctr">
              <a:lnSpc>
                <a:spcPts val="5616"/>
              </a:lnSpc>
            </a:pPr>
            <a:r>
              <a:rPr lang="en-US" sz="4800" spc="432">
                <a:solidFill>
                  <a:srgbClr val="000000"/>
                </a:solidFill>
                <a:latin typeface="Quicksand 1 Bold"/>
              </a:rPr>
              <a:t>A CONVERSATION</a:t>
            </a:r>
          </a:p>
          <a:p>
            <a:pPr algn="ctr">
              <a:lnSpc>
                <a:spcPts val="5616"/>
              </a:lnSpc>
            </a:pPr>
            <a:r>
              <a:rPr lang="en-US" sz="4800" spc="432">
                <a:solidFill>
                  <a:srgbClr val="000000"/>
                </a:solidFill>
                <a:latin typeface="Quicksand 1 Bold"/>
              </a:rPr>
              <a:t>ABOUT SUPPORTING ANXIOUS AND/OR</a:t>
            </a:r>
          </a:p>
          <a:p>
            <a:pPr algn="ctr">
              <a:lnSpc>
                <a:spcPts val="5616"/>
              </a:lnSpc>
            </a:pPr>
            <a:r>
              <a:rPr lang="en-US" sz="4800" spc="432">
                <a:solidFill>
                  <a:srgbClr val="000000"/>
                </a:solidFill>
                <a:latin typeface="Quicksand 1 Bold"/>
              </a:rPr>
              <a:t>GENDER NON-CONFORMING KIDS</a:t>
            </a:r>
          </a:p>
          <a:p>
            <a:pPr algn="ctr">
              <a:lnSpc>
                <a:spcPts val="12945"/>
              </a:lnSpc>
            </a:pPr>
            <a:endParaRPr lang="en-US" sz="4800" spc="432">
              <a:solidFill>
                <a:srgbClr val="000000"/>
              </a:solidFill>
              <a:latin typeface="Quicksand 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55354" y="8122769"/>
            <a:ext cx="10958369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19"/>
              </a:lnSpc>
            </a:pPr>
            <a:r>
              <a:rPr lang="en-US" sz="4800" spc="432">
                <a:solidFill>
                  <a:srgbClr val="5E17EB"/>
                </a:solidFill>
                <a:latin typeface="Bryndan Write"/>
              </a:rPr>
              <a:t>Dawn Huebner and Lisa Bunker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28938">
            <a:off x="-766291" y="4602023"/>
            <a:ext cx="4591085" cy="4745307"/>
          </a:xfrm>
          <a:custGeom>
            <a:avLst/>
            <a:gdLst/>
            <a:ahLst/>
            <a:cxnLst/>
            <a:rect l="l" t="t" r="r" b="b"/>
            <a:pathLst>
              <a:path w="4591085" h="4745307">
                <a:moveTo>
                  <a:pt x="0" y="0"/>
                </a:moveTo>
                <a:lnTo>
                  <a:pt x="4591085" y="0"/>
                </a:lnTo>
                <a:lnTo>
                  <a:pt x="4591085" y="4745307"/>
                </a:lnTo>
                <a:lnTo>
                  <a:pt x="0" y="4745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394985" y="766903"/>
            <a:ext cx="13104114" cy="820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000000"/>
                </a:solidFill>
                <a:latin typeface="Quicksand 1 Bold"/>
              </a:rPr>
              <a:t>What do trans and nonbinary kids need from the adults in their lives?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36119" y="1500940"/>
            <a:ext cx="12464524" cy="58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5539"/>
              </a:lnSpc>
              <a:spcBef>
                <a:spcPct val="0"/>
              </a:spcBef>
            </a:pPr>
            <a:r>
              <a:rPr lang="en-US" sz="11099">
                <a:solidFill>
                  <a:srgbClr val="000000"/>
                </a:solidFill>
                <a:latin typeface="Quicksand 1 Bold"/>
              </a:rPr>
              <a:t>What makes it hard for adults to give that?</a:t>
            </a:r>
          </a:p>
        </p:txBody>
      </p:sp>
      <p:sp>
        <p:nvSpPr>
          <p:cNvPr id="5" name="Freeform 5"/>
          <p:cNvSpPr/>
          <p:nvPr/>
        </p:nvSpPr>
        <p:spPr>
          <a:xfrm rot="-1146039">
            <a:off x="14642914" y="4044972"/>
            <a:ext cx="3089607" cy="6201766"/>
          </a:xfrm>
          <a:custGeom>
            <a:avLst/>
            <a:gdLst/>
            <a:ahLst/>
            <a:cxnLst/>
            <a:rect l="l" t="t" r="r" b="b"/>
            <a:pathLst>
              <a:path w="3089607" h="6201766">
                <a:moveTo>
                  <a:pt x="0" y="0"/>
                </a:moveTo>
                <a:lnTo>
                  <a:pt x="3089607" y="0"/>
                </a:lnTo>
                <a:lnTo>
                  <a:pt x="3089607" y="6201765"/>
                </a:lnTo>
                <a:lnTo>
                  <a:pt x="0" y="62017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17503">
            <a:off x="13965366" y="7224889"/>
            <a:ext cx="1486115" cy="2983077"/>
          </a:xfrm>
          <a:custGeom>
            <a:avLst/>
            <a:gdLst/>
            <a:ahLst/>
            <a:cxnLst/>
            <a:rect l="l" t="t" r="r" b="b"/>
            <a:pathLst>
              <a:path w="1486115" h="2983077">
                <a:moveTo>
                  <a:pt x="0" y="0"/>
                </a:moveTo>
                <a:lnTo>
                  <a:pt x="1486115" y="0"/>
                </a:lnTo>
                <a:lnTo>
                  <a:pt x="1486115" y="2983077"/>
                </a:lnTo>
                <a:lnTo>
                  <a:pt x="0" y="29830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959266">
            <a:off x="-864047" y="4847272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81089" y="556259"/>
            <a:ext cx="14464954" cy="65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5271FF"/>
                </a:solidFill>
                <a:latin typeface="Quicksand 1 Bold"/>
              </a:rPr>
              <a:t>What do anxious children need from the adults in their lives?</a:t>
            </a:r>
          </a:p>
        </p:txBody>
      </p:sp>
      <p:sp>
        <p:nvSpPr>
          <p:cNvPr id="6" name="Freeform 6"/>
          <p:cNvSpPr/>
          <p:nvPr/>
        </p:nvSpPr>
        <p:spPr>
          <a:xfrm>
            <a:off x="1829673" y="7582359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2"/>
                </a:lnTo>
                <a:lnTo>
                  <a:pt x="0" y="33518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9030" y="6576417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078768">
            <a:off x="3964524" y="7305064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5" y="0"/>
                </a:lnTo>
                <a:lnTo>
                  <a:pt x="3785495" y="3351882"/>
                </a:lnTo>
                <a:lnTo>
                  <a:pt x="0" y="33518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36119" y="1500940"/>
            <a:ext cx="12464524" cy="58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5539"/>
              </a:lnSpc>
              <a:spcBef>
                <a:spcPct val="0"/>
              </a:spcBef>
            </a:pPr>
            <a:r>
              <a:rPr lang="en-US" sz="11099">
                <a:solidFill>
                  <a:srgbClr val="5271FF"/>
                </a:solidFill>
                <a:latin typeface="Quicksand 1 Bold"/>
              </a:rPr>
              <a:t>What makes it hard for adults to give that?</a:t>
            </a:r>
          </a:p>
        </p:txBody>
      </p:sp>
      <p:sp>
        <p:nvSpPr>
          <p:cNvPr id="5" name="Freeform 5"/>
          <p:cNvSpPr/>
          <p:nvPr/>
        </p:nvSpPr>
        <p:spPr>
          <a:xfrm rot="-1146039">
            <a:off x="14775174" y="4831082"/>
            <a:ext cx="2718039" cy="5455918"/>
          </a:xfrm>
          <a:custGeom>
            <a:avLst/>
            <a:gdLst/>
            <a:ahLst/>
            <a:cxnLst/>
            <a:rect l="l" t="t" r="r" b="b"/>
            <a:pathLst>
              <a:path w="2718039" h="5455918">
                <a:moveTo>
                  <a:pt x="0" y="0"/>
                </a:moveTo>
                <a:lnTo>
                  <a:pt x="2718039" y="0"/>
                </a:lnTo>
                <a:lnTo>
                  <a:pt x="2718039" y="5455918"/>
                </a:lnTo>
                <a:lnTo>
                  <a:pt x="0" y="5455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17503">
            <a:off x="14112693" y="7571929"/>
            <a:ext cx="1317688" cy="2644994"/>
          </a:xfrm>
          <a:custGeom>
            <a:avLst/>
            <a:gdLst/>
            <a:ahLst/>
            <a:cxnLst/>
            <a:rect l="l" t="t" r="r" b="b"/>
            <a:pathLst>
              <a:path w="1317688" h="2644994">
                <a:moveTo>
                  <a:pt x="0" y="0"/>
                </a:moveTo>
                <a:lnTo>
                  <a:pt x="1317688" y="0"/>
                </a:lnTo>
                <a:lnTo>
                  <a:pt x="1317688" y="2644994"/>
                </a:lnTo>
                <a:lnTo>
                  <a:pt x="0" y="2644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581061">
            <a:off x="13829071" y="-247760"/>
            <a:ext cx="5167463" cy="5341047"/>
          </a:xfrm>
          <a:custGeom>
            <a:avLst/>
            <a:gdLst/>
            <a:ahLst/>
            <a:cxnLst/>
            <a:rect l="l" t="t" r="r" b="b"/>
            <a:pathLst>
              <a:path w="5167463" h="5341047">
                <a:moveTo>
                  <a:pt x="0" y="0"/>
                </a:moveTo>
                <a:lnTo>
                  <a:pt x="5167463" y="0"/>
                </a:lnTo>
                <a:lnTo>
                  <a:pt x="5167463" y="5341047"/>
                </a:lnTo>
                <a:lnTo>
                  <a:pt x="0" y="5341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06973" y="1057275"/>
            <a:ext cx="11884562" cy="65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5271FF"/>
                </a:solidFill>
                <a:latin typeface="Quicksand 1 Bold"/>
              </a:rPr>
              <a:t>Why are there suddenly so many anxious kids?</a:t>
            </a:r>
          </a:p>
        </p:txBody>
      </p:sp>
      <p:sp>
        <p:nvSpPr>
          <p:cNvPr id="5" name="Freeform 5"/>
          <p:cNvSpPr/>
          <p:nvPr/>
        </p:nvSpPr>
        <p:spPr>
          <a:xfrm rot="4959266">
            <a:off x="-936070" y="3467559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2"/>
                </a:lnTo>
                <a:lnTo>
                  <a:pt x="0" y="33518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959266">
            <a:off x="15091615" y="2034245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502506" y="5629122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892747" y="4822423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78768">
            <a:off x="-271194" y="6153267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78768">
            <a:off x="15091615" y="297993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128938">
            <a:off x="9176230" y="5801652"/>
            <a:ext cx="4591085" cy="4745307"/>
          </a:xfrm>
          <a:custGeom>
            <a:avLst/>
            <a:gdLst/>
            <a:ahLst/>
            <a:cxnLst/>
            <a:rect l="l" t="t" r="r" b="b"/>
            <a:pathLst>
              <a:path w="4591085" h="4745307">
                <a:moveTo>
                  <a:pt x="0" y="0"/>
                </a:moveTo>
                <a:lnTo>
                  <a:pt x="4591085" y="0"/>
                </a:lnTo>
                <a:lnTo>
                  <a:pt x="4591085" y="4745307"/>
                </a:lnTo>
                <a:lnTo>
                  <a:pt x="0" y="4745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988847">
            <a:off x="-1635871" y="-575503"/>
            <a:ext cx="4591085" cy="4745307"/>
          </a:xfrm>
          <a:custGeom>
            <a:avLst/>
            <a:gdLst/>
            <a:ahLst/>
            <a:cxnLst/>
            <a:rect l="l" t="t" r="r" b="b"/>
            <a:pathLst>
              <a:path w="4591085" h="4745307">
                <a:moveTo>
                  <a:pt x="0" y="0"/>
                </a:moveTo>
                <a:lnTo>
                  <a:pt x="4591085" y="0"/>
                </a:lnTo>
                <a:lnTo>
                  <a:pt x="4591085" y="4745308"/>
                </a:lnTo>
                <a:lnTo>
                  <a:pt x="0" y="47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181077">
            <a:off x="3471903" y="7829739"/>
            <a:ext cx="3174255" cy="2810659"/>
          </a:xfrm>
          <a:custGeom>
            <a:avLst/>
            <a:gdLst/>
            <a:ahLst/>
            <a:cxnLst/>
            <a:rect l="l" t="t" r="r" b="b"/>
            <a:pathLst>
              <a:path w="3174255" h="2810659">
                <a:moveTo>
                  <a:pt x="0" y="0"/>
                </a:moveTo>
                <a:lnTo>
                  <a:pt x="3174255" y="0"/>
                </a:lnTo>
                <a:lnTo>
                  <a:pt x="3174255" y="2810658"/>
                </a:lnTo>
                <a:lnTo>
                  <a:pt x="0" y="28106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6366" y="7423239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20394" y="8443010"/>
            <a:ext cx="1715086" cy="1584116"/>
          </a:xfrm>
          <a:custGeom>
            <a:avLst/>
            <a:gdLst/>
            <a:ahLst/>
            <a:cxnLst/>
            <a:rect l="l" t="t" r="r" b="b"/>
            <a:pathLst>
              <a:path w="1715086" h="1584116">
                <a:moveTo>
                  <a:pt x="0" y="0"/>
                </a:moveTo>
                <a:lnTo>
                  <a:pt x="1715086" y="0"/>
                </a:lnTo>
                <a:lnTo>
                  <a:pt x="1715086" y="1584116"/>
                </a:lnTo>
                <a:lnTo>
                  <a:pt x="0" y="158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877712">
            <a:off x="4917821" y="7735323"/>
            <a:ext cx="2517233" cy="1620183"/>
          </a:xfrm>
          <a:custGeom>
            <a:avLst/>
            <a:gdLst/>
            <a:ahLst/>
            <a:cxnLst/>
            <a:rect l="l" t="t" r="r" b="b"/>
            <a:pathLst>
              <a:path w="2517233" h="1620183">
                <a:moveTo>
                  <a:pt x="0" y="0"/>
                </a:moveTo>
                <a:lnTo>
                  <a:pt x="2517233" y="0"/>
                </a:lnTo>
                <a:lnTo>
                  <a:pt x="2517233" y="1620183"/>
                </a:lnTo>
                <a:lnTo>
                  <a:pt x="0" y="16201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19012" y="8351008"/>
            <a:ext cx="1749269" cy="1676118"/>
          </a:xfrm>
          <a:custGeom>
            <a:avLst/>
            <a:gdLst/>
            <a:ahLst/>
            <a:cxnLst/>
            <a:rect l="l" t="t" r="r" b="b"/>
            <a:pathLst>
              <a:path w="1749269" h="1676118">
                <a:moveTo>
                  <a:pt x="0" y="0"/>
                </a:moveTo>
                <a:lnTo>
                  <a:pt x="1749268" y="0"/>
                </a:lnTo>
                <a:lnTo>
                  <a:pt x="1749268" y="1676118"/>
                </a:lnTo>
                <a:lnTo>
                  <a:pt x="0" y="16761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387355" y="7081894"/>
            <a:ext cx="3135176" cy="3205106"/>
          </a:xfrm>
          <a:custGeom>
            <a:avLst/>
            <a:gdLst/>
            <a:ahLst/>
            <a:cxnLst/>
            <a:rect l="l" t="t" r="r" b="b"/>
            <a:pathLst>
              <a:path w="3135176" h="3205106">
                <a:moveTo>
                  <a:pt x="0" y="0"/>
                </a:moveTo>
                <a:lnTo>
                  <a:pt x="3135176" y="0"/>
                </a:lnTo>
                <a:lnTo>
                  <a:pt x="3135176" y="3205106"/>
                </a:lnTo>
                <a:lnTo>
                  <a:pt x="0" y="32051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248018">
            <a:off x="12884380" y="7094845"/>
            <a:ext cx="2923063" cy="2901140"/>
          </a:xfrm>
          <a:custGeom>
            <a:avLst/>
            <a:gdLst/>
            <a:ahLst/>
            <a:cxnLst/>
            <a:rect l="l" t="t" r="r" b="b"/>
            <a:pathLst>
              <a:path w="2923063" h="2901140">
                <a:moveTo>
                  <a:pt x="0" y="0"/>
                </a:moveTo>
                <a:lnTo>
                  <a:pt x="2923063" y="0"/>
                </a:lnTo>
                <a:lnTo>
                  <a:pt x="2923063" y="2901140"/>
                </a:lnTo>
                <a:lnTo>
                  <a:pt x="0" y="29011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89749" y="630905"/>
            <a:ext cx="13104114" cy="65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000000"/>
                </a:solidFill>
                <a:latin typeface="Quicksand 1 Bold"/>
              </a:rPr>
              <a:t>Why are there suddenly so many rainbow kids?</a:t>
            </a:r>
          </a:p>
        </p:txBody>
      </p:sp>
      <p:sp>
        <p:nvSpPr>
          <p:cNvPr id="11" name="Freeform 11"/>
          <p:cNvSpPr/>
          <p:nvPr/>
        </p:nvSpPr>
        <p:spPr>
          <a:xfrm rot="5146666">
            <a:off x="15691535" y="7063704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18768" y="2474809"/>
            <a:ext cx="2681063" cy="2373960"/>
          </a:xfrm>
          <a:custGeom>
            <a:avLst/>
            <a:gdLst/>
            <a:ahLst/>
            <a:cxnLst/>
            <a:rect l="l" t="t" r="r" b="b"/>
            <a:pathLst>
              <a:path w="2681063" h="2373960">
                <a:moveTo>
                  <a:pt x="0" y="0"/>
                </a:moveTo>
                <a:lnTo>
                  <a:pt x="2681064" y="0"/>
                </a:lnTo>
                <a:lnTo>
                  <a:pt x="2681064" y="2373960"/>
                </a:lnTo>
                <a:lnTo>
                  <a:pt x="0" y="23739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5359" y="351121"/>
            <a:ext cx="2402044" cy="2218615"/>
          </a:xfrm>
          <a:custGeom>
            <a:avLst/>
            <a:gdLst/>
            <a:ahLst/>
            <a:cxnLst/>
            <a:rect l="l" t="t" r="r" b="b"/>
            <a:pathLst>
              <a:path w="2402044" h="2218615">
                <a:moveTo>
                  <a:pt x="0" y="0"/>
                </a:moveTo>
                <a:lnTo>
                  <a:pt x="2402044" y="0"/>
                </a:lnTo>
                <a:lnTo>
                  <a:pt x="2402044" y="2218615"/>
                </a:lnTo>
                <a:lnTo>
                  <a:pt x="0" y="22186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6877712">
            <a:off x="1030987" y="2851698"/>
            <a:ext cx="2517233" cy="1620183"/>
          </a:xfrm>
          <a:custGeom>
            <a:avLst/>
            <a:gdLst/>
            <a:ahLst/>
            <a:cxnLst/>
            <a:rect l="l" t="t" r="r" b="b"/>
            <a:pathLst>
              <a:path w="2517233" h="1620183">
                <a:moveTo>
                  <a:pt x="0" y="0"/>
                </a:moveTo>
                <a:lnTo>
                  <a:pt x="2517234" y="0"/>
                </a:lnTo>
                <a:lnTo>
                  <a:pt x="2517234" y="1620182"/>
                </a:lnTo>
                <a:lnTo>
                  <a:pt x="0" y="16201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99168" y="4314959"/>
            <a:ext cx="2688772" cy="2748745"/>
          </a:xfrm>
          <a:custGeom>
            <a:avLst/>
            <a:gdLst/>
            <a:ahLst/>
            <a:cxnLst/>
            <a:rect l="l" t="t" r="r" b="b"/>
            <a:pathLst>
              <a:path w="2688772" h="2748745">
                <a:moveTo>
                  <a:pt x="0" y="0"/>
                </a:moveTo>
                <a:lnTo>
                  <a:pt x="2688772" y="0"/>
                </a:lnTo>
                <a:lnTo>
                  <a:pt x="2688772" y="2748745"/>
                </a:lnTo>
                <a:lnTo>
                  <a:pt x="0" y="27487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9248018">
            <a:off x="14878516" y="-421870"/>
            <a:ext cx="2923063" cy="2901140"/>
          </a:xfrm>
          <a:custGeom>
            <a:avLst/>
            <a:gdLst/>
            <a:ahLst/>
            <a:cxnLst/>
            <a:rect l="l" t="t" r="r" b="b"/>
            <a:pathLst>
              <a:path w="2923063" h="2901140">
                <a:moveTo>
                  <a:pt x="0" y="0"/>
                </a:moveTo>
                <a:lnTo>
                  <a:pt x="2923064" y="0"/>
                </a:lnTo>
                <a:lnTo>
                  <a:pt x="2923064" y="2901140"/>
                </a:lnTo>
                <a:lnTo>
                  <a:pt x="0" y="290114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861905" y="2180078"/>
            <a:ext cx="2056863" cy="1970849"/>
          </a:xfrm>
          <a:custGeom>
            <a:avLst/>
            <a:gdLst/>
            <a:ahLst/>
            <a:cxnLst/>
            <a:rect l="l" t="t" r="r" b="b"/>
            <a:pathLst>
              <a:path w="2056863" h="1970849">
                <a:moveTo>
                  <a:pt x="0" y="0"/>
                </a:moveTo>
                <a:lnTo>
                  <a:pt x="2056863" y="0"/>
                </a:lnTo>
                <a:lnTo>
                  <a:pt x="2056863" y="1970849"/>
                </a:lnTo>
                <a:lnTo>
                  <a:pt x="0" y="197084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606990" y="4725194"/>
            <a:ext cx="2169089" cy="2003450"/>
          </a:xfrm>
          <a:custGeom>
            <a:avLst/>
            <a:gdLst/>
            <a:ahLst/>
            <a:cxnLst/>
            <a:rect l="l" t="t" r="r" b="b"/>
            <a:pathLst>
              <a:path w="2169089" h="2003450">
                <a:moveTo>
                  <a:pt x="0" y="0"/>
                </a:moveTo>
                <a:lnTo>
                  <a:pt x="2169090" y="0"/>
                </a:lnTo>
                <a:lnTo>
                  <a:pt x="2169090" y="2003450"/>
                </a:lnTo>
                <a:lnTo>
                  <a:pt x="0" y="20034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444446" y="6002741"/>
            <a:ext cx="2297361" cy="2121926"/>
          </a:xfrm>
          <a:custGeom>
            <a:avLst/>
            <a:gdLst/>
            <a:ahLst/>
            <a:cxnLst/>
            <a:rect l="l" t="t" r="r" b="b"/>
            <a:pathLst>
              <a:path w="2297361" h="2121926">
                <a:moveTo>
                  <a:pt x="0" y="0"/>
                </a:moveTo>
                <a:lnTo>
                  <a:pt x="2297360" y="0"/>
                </a:lnTo>
                <a:lnTo>
                  <a:pt x="2297360" y="2121926"/>
                </a:lnTo>
                <a:lnTo>
                  <a:pt x="0" y="212192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986089" y="-3889661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7" y="9836722"/>
                </a:moveTo>
                <a:lnTo>
                  <a:pt x="0" y="9836722"/>
                </a:lnTo>
                <a:lnTo>
                  <a:pt x="0" y="0"/>
                </a:lnTo>
                <a:lnTo>
                  <a:pt x="13451927" y="0"/>
                </a:lnTo>
                <a:lnTo>
                  <a:pt x="13451927" y="9836722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4385529"/>
            <a:ext cx="14063906" cy="10819413"/>
          </a:xfrm>
          <a:custGeom>
            <a:avLst/>
            <a:gdLst/>
            <a:ahLst/>
            <a:cxnLst/>
            <a:rect l="l" t="t" r="r" b="b"/>
            <a:pathLst>
              <a:path w="14063906" h="10819413">
                <a:moveTo>
                  <a:pt x="0" y="0"/>
                </a:moveTo>
                <a:lnTo>
                  <a:pt x="14063906" y="0"/>
                </a:lnTo>
                <a:lnTo>
                  <a:pt x="14063906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-5203"/>
            </a:stretch>
          </a:blipFill>
        </p:spPr>
      </p:sp>
      <p:sp>
        <p:nvSpPr>
          <p:cNvPr id="4" name="Freeform 4"/>
          <p:cNvSpPr/>
          <p:nvPr/>
        </p:nvSpPr>
        <p:spPr>
          <a:xfrm rot="1961210">
            <a:off x="4937654" y="580797"/>
            <a:ext cx="2001485" cy="3085141"/>
          </a:xfrm>
          <a:custGeom>
            <a:avLst/>
            <a:gdLst/>
            <a:ahLst/>
            <a:cxnLst/>
            <a:rect l="l" t="t" r="r" b="b"/>
            <a:pathLst>
              <a:path w="2001485" h="3085141">
                <a:moveTo>
                  <a:pt x="0" y="0"/>
                </a:moveTo>
                <a:lnTo>
                  <a:pt x="2001486" y="0"/>
                </a:lnTo>
                <a:lnTo>
                  <a:pt x="2001486" y="3085141"/>
                </a:lnTo>
                <a:lnTo>
                  <a:pt x="0" y="3085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28301" y="547308"/>
            <a:ext cx="1631398" cy="2585789"/>
          </a:xfrm>
          <a:custGeom>
            <a:avLst/>
            <a:gdLst/>
            <a:ahLst/>
            <a:cxnLst/>
            <a:rect l="l" t="t" r="r" b="b"/>
            <a:pathLst>
              <a:path w="1631398" h="2585789">
                <a:moveTo>
                  <a:pt x="0" y="0"/>
                </a:moveTo>
                <a:lnTo>
                  <a:pt x="1631398" y="0"/>
                </a:lnTo>
                <a:lnTo>
                  <a:pt x="1631398" y="2585788"/>
                </a:lnTo>
                <a:lnTo>
                  <a:pt x="0" y="2585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848482">
            <a:off x="2244292" y="2312114"/>
            <a:ext cx="1308509" cy="2167303"/>
          </a:xfrm>
          <a:custGeom>
            <a:avLst/>
            <a:gdLst/>
            <a:ahLst/>
            <a:cxnLst/>
            <a:rect l="l" t="t" r="r" b="b"/>
            <a:pathLst>
              <a:path w="1308509" h="2167303">
                <a:moveTo>
                  <a:pt x="0" y="0"/>
                </a:moveTo>
                <a:lnTo>
                  <a:pt x="1308509" y="0"/>
                </a:lnTo>
                <a:lnTo>
                  <a:pt x="1308509" y="2167303"/>
                </a:lnTo>
                <a:lnTo>
                  <a:pt x="0" y="21673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5792" y="736487"/>
            <a:ext cx="1505816" cy="2659278"/>
          </a:xfrm>
          <a:custGeom>
            <a:avLst/>
            <a:gdLst/>
            <a:ahLst/>
            <a:cxnLst/>
            <a:rect l="l" t="t" r="r" b="b"/>
            <a:pathLst>
              <a:path w="1505816" h="2659278">
                <a:moveTo>
                  <a:pt x="0" y="0"/>
                </a:moveTo>
                <a:lnTo>
                  <a:pt x="1505816" y="0"/>
                </a:lnTo>
                <a:lnTo>
                  <a:pt x="1505816" y="2659278"/>
                </a:lnTo>
                <a:lnTo>
                  <a:pt x="0" y="26592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70576">
            <a:off x="13256661" y="1093531"/>
            <a:ext cx="4244626" cy="2483106"/>
          </a:xfrm>
          <a:custGeom>
            <a:avLst/>
            <a:gdLst/>
            <a:ahLst/>
            <a:cxnLst/>
            <a:rect l="l" t="t" r="r" b="b"/>
            <a:pathLst>
              <a:path w="4244626" h="2483106">
                <a:moveTo>
                  <a:pt x="0" y="0"/>
                </a:moveTo>
                <a:lnTo>
                  <a:pt x="4244626" y="0"/>
                </a:lnTo>
                <a:lnTo>
                  <a:pt x="4244626" y="2483106"/>
                </a:lnTo>
                <a:lnTo>
                  <a:pt x="0" y="24831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12236">
            <a:off x="7027116" y="2758016"/>
            <a:ext cx="970973" cy="1275498"/>
          </a:xfrm>
          <a:custGeom>
            <a:avLst/>
            <a:gdLst/>
            <a:ahLst/>
            <a:cxnLst/>
            <a:rect l="l" t="t" r="r" b="b"/>
            <a:pathLst>
              <a:path w="970973" h="1275498">
                <a:moveTo>
                  <a:pt x="0" y="0"/>
                </a:moveTo>
                <a:lnTo>
                  <a:pt x="970973" y="0"/>
                </a:lnTo>
                <a:lnTo>
                  <a:pt x="970973" y="1275498"/>
                </a:lnTo>
                <a:lnTo>
                  <a:pt x="0" y="12754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09396">
            <a:off x="10858851" y="327153"/>
            <a:ext cx="1237949" cy="3026097"/>
          </a:xfrm>
          <a:custGeom>
            <a:avLst/>
            <a:gdLst/>
            <a:ahLst/>
            <a:cxnLst/>
            <a:rect l="l" t="t" r="r" b="b"/>
            <a:pathLst>
              <a:path w="1237949" h="3026097">
                <a:moveTo>
                  <a:pt x="0" y="0"/>
                </a:moveTo>
                <a:lnTo>
                  <a:pt x="1237949" y="0"/>
                </a:lnTo>
                <a:lnTo>
                  <a:pt x="1237949" y="3026097"/>
                </a:lnTo>
                <a:lnTo>
                  <a:pt x="0" y="30260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83618" y="3466797"/>
            <a:ext cx="12120765" cy="3133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17"/>
              </a:lnSpc>
            </a:pPr>
            <a:r>
              <a:rPr lang="en-US" sz="17369" spc="1563">
                <a:solidFill>
                  <a:srgbClr val="8C52FF"/>
                </a:solidFill>
                <a:latin typeface="Bryndan Write"/>
              </a:rPr>
              <a:t>Questions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61585" y="8421370"/>
            <a:ext cx="7059015" cy="811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5271FF"/>
                </a:solidFill>
                <a:latin typeface="Quicksand 1 Bold"/>
              </a:rPr>
              <a:t>EHBunker@gmail.com</a:t>
            </a:r>
            <a:endParaRPr lang="en-US" sz="4800" dirty="0">
              <a:solidFill>
                <a:srgbClr val="5271FF"/>
              </a:solidFill>
              <a:latin typeface="Quicksand 1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42139" y="7156660"/>
            <a:ext cx="8969061" cy="811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5271FF"/>
                </a:solidFill>
                <a:latin typeface="Quicksand 1 Bold"/>
              </a:rPr>
              <a:t>DrDawnHuebner@gmail.com</a:t>
            </a:r>
            <a:endParaRPr lang="en-US" sz="4800" dirty="0">
              <a:solidFill>
                <a:srgbClr val="5271FF"/>
              </a:solidFill>
              <a:latin typeface="Quicksand 1 Bold"/>
            </a:endParaRPr>
          </a:p>
        </p:txBody>
      </p:sp>
      <p:sp>
        <p:nvSpPr>
          <p:cNvPr id="14" name="Freeform 14"/>
          <p:cNvSpPr/>
          <p:nvPr/>
        </p:nvSpPr>
        <p:spPr>
          <a:xfrm rot="-2263660">
            <a:off x="14770459" y="4985837"/>
            <a:ext cx="2238991" cy="3451238"/>
          </a:xfrm>
          <a:custGeom>
            <a:avLst/>
            <a:gdLst/>
            <a:ahLst/>
            <a:cxnLst/>
            <a:rect l="l" t="t" r="r" b="b"/>
            <a:pathLst>
              <a:path w="2238991" h="3451238">
                <a:moveTo>
                  <a:pt x="0" y="0"/>
                </a:moveTo>
                <a:lnTo>
                  <a:pt x="2238991" y="0"/>
                </a:lnTo>
                <a:lnTo>
                  <a:pt x="2238991" y="3451238"/>
                </a:lnTo>
                <a:lnTo>
                  <a:pt x="0" y="3451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578681">
            <a:off x="1054067" y="6651533"/>
            <a:ext cx="1237949" cy="3026097"/>
          </a:xfrm>
          <a:custGeom>
            <a:avLst/>
            <a:gdLst/>
            <a:ahLst/>
            <a:cxnLst/>
            <a:rect l="l" t="t" r="r" b="b"/>
            <a:pathLst>
              <a:path w="1237949" h="3026097">
                <a:moveTo>
                  <a:pt x="0" y="0"/>
                </a:moveTo>
                <a:lnTo>
                  <a:pt x="1237949" y="0"/>
                </a:lnTo>
                <a:lnTo>
                  <a:pt x="1237949" y="3026097"/>
                </a:lnTo>
                <a:lnTo>
                  <a:pt x="0" y="30260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2324" y="597878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63280" flipH="1" flipV="1">
            <a:off x="-6725963" y="-217634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36428" y="2127094"/>
            <a:ext cx="11411512" cy="388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39"/>
              </a:lnSpc>
            </a:pPr>
            <a:r>
              <a:rPr lang="en-US" sz="11099">
                <a:solidFill>
                  <a:srgbClr val="000000"/>
                </a:solidFill>
                <a:latin typeface="Quicksand 2 Bold"/>
              </a:rPr>
              <a:t>What is gender dysphoria?</a:t>
            </a:r>
          </a:p>
        </p:txBody>
      </p:sp>
      <p:sp>
        <p:nvSpPr>
          <p:cNvPr id="5" name="Freeform 5"/>
          <p:cNvSpPr/>
          <p:nvPr/>
        </p:nvSpPr>
        <p:spPr>
          <a:xfrm rot="5599935">
            <a:off x="10291551" y="6313977"/>
            <a:ext cx="2161049" cy="4337872"/>
          </a:xfrm>
          <a:custGeom>
            <a:avLst/>
            <a:gdLst/>
            <a:ahLst/>
            <a:cxnLst/>
            <a:rect l="l" t="t" r="r" b="b"/>
            <a:pathLst>
              <a:path w="2161049" h="4337872">
                <a:moveTo>
                  <a:pt x="0" y="0"/>
                </a:moveTo>
                <a:lnTo>
                  <a:pt x="2161049" y="0"/>
                </a:lnTo>
                <a:lnTo>
                  <a:pt x="2161049" y="4337872"/>
                </a:lnTo>
                <a:lnTo>
                  <a:pt x="0" y="4337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0541" y="236098"/>
            <a:ext cx="15050255" cy="984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000000"/>
                </a:solidFill>
                <a:latin typeface="Quicksand 1 Bold"/>
              </a:rPr>
              <a:t>What if someone tells you that they are certain gender, but it doesn't seem that way to you?</a:t>
            </a:r>
          </a:p>
        </p:txBody>
      </p:sp>
      <p:sp>
        <p:nvSpPr>
          <p:cNvPr id="3" name="Freeform 3"/>
          <p:cNvSpPr/>
          <p:nvPr/>
        </p:nvSpPr>
        <p:spPr>
          <a:xfrm rot="-1755772">
            <a:off x="15823822" y="2992495"/>
            <a:ext cx="4928357" cy="4928357"/>
          </a:xfrm>
          <a:custGeom>
            <a:avLst/>
            <a:gdLst/>
            <a:ahLst/>
            <a:cxnLst/>
            <a:rect l="l" t="t" r="r" b="b"/>
            <a:pathLst>
              <a:path w="4928357" h="4928357">
                <a:moveTo>
                  <a:pt x="0" y="0"/>
                </a:moveTo>
                <a:lnTo>
                  <a:pt x="4928356" y="0"/>
                </a:lnTo>
                <a:lnTo>
                  <a:pt x="4928356" y="4928356"/>
                </a:lnTo>
                <a:lnTo>
                  <a:pt x="0" y="4928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5772">
            <a:off x="15956089" y="-7076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99275" y="698921"/>
            <a:ext cx="10848878" cy="820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373737"/>
                </a:solidFill>
                <a:latin typeface="Quicksand 1 Bold"/>
              </a:rPr>
              <a:t>What options are available to people with gender dysphoria?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6459611"/>
            <a:ext cx="2161049" cy="4337872"/>
          </a:xfrm>
          <a:custGeom>
            <a:avLst/>
            <a:gdLst/>
            <a:ahLst/>
            <a:cxnLst/>
            <a:rect l="l" t="t" r="r" b="b"/>
            <a:pathLst>
              <a:path w="2161049" h="4337872">
                <a:moveTo>
                  <a:pt x="0" y="0"/>
                </a:moveTo>
                <a:lnTo>
                  <a:pt x="2161049" y="0"/>
                </a:lnTo>
                <a:lnTo>
                  <a:pt x="2161049" y="4337872"/>
                </a:lnTo>
                <a:lnTo>
                  <a:pt x="0" y="4337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17503">
            <a:off x="1961426" y="7571929"/>
            <a:ext cx="1317688" cy="2644994"/>
          </a:xfrm>
          <a:custGeom>
            <a:avLst/>
            <a:gdLst/>
            <a:ahLst/>
            <a:cxnLst/>
            <a:rect l="l" t="t" r="r" b="b"/>
            <a:pathLst>
              <a:path w="1317688" h="2644994">
                <a:moveTo>
                  <a:pt x="0" y="0"/>
                </a:moveTo>
                <a:lnTo>
                  <a:pt x="1317688" y="0"/>
                </a:lnTo>
                <a:lnTo>
                  <a:pt x="1317688" y="2644994"/>
                </a:lnTo>
                <a:lnTo>
                  <a:pt x="0" y="26449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04671" y="-1321938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5772">
            <a:off x="14788014" y="-1747440"/>
            <a:ext cx="4942571" cy="4942571"/>
          </a:xfrm>
          <a:custGeom>
            <a:avLst/>
            <a:gdLst/>
            <a:ahLst/>
            <a:cxnLst/>
            <a:rect l="l" t="t" r="r" b="b"/>
            <a:pathLst>
              <a:path w="4942571" h="4942571">
                <a:moveTo>
                  <a:pt x="0" y="0"/>
                </a:moveTo>
                <a:lnTo>
                  <a:pt x="4942572" y="0"/>
                </a:lnTo>
                <a:lnTo>
                  <a:pt x="4942572" y="4942571"/>
                </a:lnTo>
                <a:lnTo>
                  <a:pt x="0" y="4942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98446" y="3853937"/>
            <a:ext cx="13104114" cy="1651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5271FF"/>
                </a:solidFill>
                <a:latin typeface="Quicksand 1 Bold"/>
              </a:rPr>
              <a:t>What is anxiety?</a:t>
            </a:r>
          </a:p>
        </p:txBody>
      </p:sp>
      <p:sp>
        <p:nvSpPr>
          <p:cNvPr id="6" name="Freeform 6"/>
          <p:cNvSpPr/>
          <p:nvPr/>
        </p:nvSpPr>
        <p:spPr>
          <a:xfrm rot="6240539">
            <a:off x="-951840" y="5413053"/>
            <a:ext cx="5657220" cy="5657220"/>
          </a:xfrm>
          <a:custGeom>
            <a:avLst/>
            <a:gdLst/>
            <a:ahLst/>
            <a:cxnLst/>
            <a:rect l="l" t="t" r="r" b="b"/>
            <a:pathLst>
              <a:path w="5657220" h="5657220">
                <a:moveTo>
                  <a:pt x="0" y="0"/>
                </a:moveTo>
                <a:lnTo>
                  <a:pt x="5657220" y="0"/>
                </a:lnTo>
                <a:lnTo>
                  <a:pt x="5657220" y="5657221"/>
                </a:lnTo>
                <a:lnTo>
                  <a:pt x="0" y="56572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937546">
            <a:off x="5226986" y="6585623"/>
            <a:ext cx="4680990" cy="4680990"/>
          </a:xfrm>
          <a:custGeom>
            <a:avLst/>
            <a:gdLst/>
            <a:ahLst/>
            <a:cxnLst/>
            <a:rect l="l" t="t" r="r" b="b"/>
            <a:pathLst>
              <a:path w="4680990" h="4680990">
                <a:moveTo>
                  <a:pt x="0" y="0"/>
                </a:moveTo>
                <a:lnTo>
                  <a:pt x="4680990" y="0"/>
                </a:lnTo>
                <a:lnTo>
                  <a:pt x="4680990" y="4680990"/>
                </a:lnTo>
                <a:lnTo>
                  <a:pt x="0" y="4680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55772">
            <a:off x="10764163" y="5440483"/>
            <a:ext cx="4928357" cy="4928357"/>
          </a:xfrm>
          <a:custGeom>
            <a:avLst/>
            <a:gdLst/>
            <a:ahLst/>
            <a:cxnLst/>
            <a:rect l="l" t="t" r="r" b="b"/>
            <a:pathLst>
              <a:path w="4928357" h="4928357">
                <a:moveTo>
                  <a:pt x="0" y="0"/>
                </a:moveTo>
                <a:lnTo>
                  <a:pt x="4928356" y="0"/>
                </a:lnTo>
                <a:lnTo>
                  <a:pt x="4928356" y="4928357"/>
                </a:lnTo>
                <a:lnTo>
                  <a:pt x="0" y="49283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959266">
            <a:off x="11434" y="415547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2"/>
                </a:lnTo>
                <a:lnTo>
                  <a:pt x="0" y="33518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202271">
            <a:off x="1915615" y="-325503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990440">
            <a:off x="3819796" y="320339"/>
            <a:ext cx="3785494" cy="3351883"/>
          </a:xfrm>
          <a:custGeom>
            <a:avLst/>
            <a:gdLst/>
            <a:ahLst/>
            <a:cxnLst/>
            <a:rect l="l" t="t" r="r" b="b"/>
            <a:pathLst>
              <a:path w="3785494" h="3351883">
                <a:moveTo>
                  <a:pt x="0" y="0"/>
                </a:moveTo>
                <a:lnTo>
                  <a:pt x="3785494" y="0"/>
                </a:lnTo>
                <a:lnTo>
                  <a:pt x="3785494" y="3351883"/>
                </a:lnTo>
                <a:lnTo>
                  <a:pt x="0" y="3351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61727" y="780991"/>
            <a:ext cx="15895756" cy="820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5271FF"/>
                </a:solidFill>
                <a:latin typeface="Quicksand 1 Bold"/>
              </a:rPr>
              <a:t>We all fret sometimes.What's the difference between that and ANXIETY?</a:t>
            </a:r>
          </a:p>
        </p:txBody>
      </p:sp>
      <p:sp>
        <p:nvSpPr>
          <p:cNvPr id="5" name="Freeform 5"/>
          <p:cNvSpPr/>
          <p:nvPr/>
        </p:nvSpPr>
        <p:spPr>
          <a:xfrm rot="1335688">
            <a:off x="16046597" y="6150708"/>
            <a:ext cx="2049916" cy="4114795"/>
          </a:xfrm>
          <a:custGeom>
            <a:avLst/>
            <a:gdLst/>
            <a:ahLst/>
            <a:cxnLst/>
            <a:rect l="l" t="t" r="r" b="b"/>
            <a:pathLst>
              <a:path w="2049916" h="4114795">
                <a:moveTo>
                  <a:pt x="0" y="0"/>
                </a:moveTo>
                <a:lnTo>
                  <a:pt x="2049916" y="0"/>
                </a:lnTo>
                <a:lnTo>
                  <a:pt x="2049916" y="4114795"/>
                </a:lnTo>
                <a:lnTo>
                  <a:pt x="0" y="41147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423369">
            <a:off x="14820510" y="7706679"/>
            <a:ext cx="1463104" cy="2936888"/>
          </a:xfrm>
          <a:custGeom>
            <a:avLst/>
            <a:gdLst/>
            <a:ahLst/>
            <a:cxnLst/>
            <a:rect l="l" t="t" r="r" b="b"/>
            <a:pathLst>
              <a:path w="1463104" h="2936888">
                <a:moveTo>
                  <a:pt x="0" y="0"/>
                </a:moveTo>
                <a:lnTo>
                  <a:pt x="1463105" y="0"/>
                </a:lnTo>
                <a:lnTo>
                  <a:pt x="1463105" y="2936888"/>
                </a:lnTo>
                <a:lnTo>
                  <a:pt x="0" y="29368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72596" y="-1835187"/>
            <a:ext cx="15034169" cy="10819413"/>
          </a:xfrm>
          <a:custGeom>
            <a:avLst/>
            <a:gdLst/>
            <a:ahLst/>
            <a:cxnLst/>
            <a:rect l="l" t="t" r="r" b="b"/>
            <a:pathLst>
              <a:path w="15034169" h="10819413">
                <a:moveTo>
                  <a:pt x="0" y="0"/>
                </a:moveTo>
                <a:lnTo>
                  <a:pt x="15034169" y="0"/>
                </a:lnTo>
                <a:lnTo>
                  <a:pt x="15034169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805" b="-805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55398" y="779146"/>
            <a:ext cx="13434396" cy="820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5271FF"/>
                </a:solidFill>
                <a:latin typeface="Quicksand 1 Bold"/>
              </a:rPr>
              <a:t>How can anxiety negatively impact the lives of the kids who have it? </a:t>
            </a:r>
          </a:p>
        </p:txBody>
      </p:sp>
      <p:sp>
        <p:nvSpPr>
          <p:cNvPr id="5" name="Freeform 5"/>
          <p:cNvSpPr/>
          <p:nvPr/>
        </p:nvSpPr>
        <p:spPr>
          <a:xfrm rot="-502611">
            <a:off x="7080923" y="-531825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02635">
            <a:off x="9009324" y="7420879"/>
            <a:ext cx="4928357" cy="4928357"/>
          </a:xfrm>
          <a:custGeom>
            <a:avLst/>
            <a:gdLst/>
            <a:ahLst/>
            <a:cxnLst/>
            <a:rect l="l" t="t" r="r" b="b"/>
            <a:pathLst>
              <a:path w="4928357" h="4928357">
                <a:moveTo>
                  <a:pt x="0" y="0"/>
                </a:moveTo>
                <a:lnTo>
                  <a:pt x="4928357" y="0"/>
                </a:lnTo>
                <a:lnTo>
                  <a:pt x="4928357" y="4928356"/>
                </a:lnTo>
                <a:lnTo>
                  <a:pt x="0" y="4928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52523">
            <a:off x="14795122" y="1899158"/>
            <a:ext cx="4928357" cy="4928357"/>
          </a:xfrm>
          <a:custGeom>
            <a:avLst/>
            <a:gdLst/>
            <a:ahLst/>
            <a:cxnLst/>
            <a:rect l="l" t="t" r="r" b="b"/>
            <a:pathLst>
              <a:path w="4928357" h="4928357">
                <a:moveTo>
                  <a:pt x="0" y="0"/>
                </a:moveTo>
                <a:lnTo>
                  <a:pt x="4928356" y="0"/>
                </a:lnTo>
                <a:lnTo>
                  <a:pt x="4928356" y="4928357"/>
                </a:lnTo>
                <a:lnTo>
                  <a:pt x="0" y="4928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161744">
            <a:off x="14795122" y="6794122"/>
            <a:ext cx="4928357" cy="4928357"/>
          </a:xfrm>
          <a:custGeom>
            <a:avLst/>
            <a:gdLst/>
            <a:ahLst/>
            <a:cxnLst/>
            <a:rect l="l" t="t" r="r" b="b"/>
            <a:pathLst>
              <a:path w="4928357" h="4928357">
                <a:moveTo>
                  <a:pt x="0" y="0"/>
                </a:moveTo>
                <a:lnTo>
                  <a:pt x="4928356" y="0"/>
                </a:lnTo>
                <a:lnTo>
                  <a:pt x="4928356" y="4928356"/>
                </a:lnTo>
                <a:lnTo>
                  <a:pt x="0" y="4928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3646" y="-1584345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749195" y="3710186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6" y="9836721"/>
                </a:moveTo>
                <a:lnTo>
                  <a:pt x="0" y="9836721"/>
                </a:lnTo>
                <a:lnTo>
                  <a:pt x="0" y="0"/>
                </a:lnTo>
                <a:lnTo>
                  <a:pt x="13451926" y="0"/>
                </a:lnTo>
                <a:lnTo>
                  <a:pt x="13451926" y="9836721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88464" y="1308919"/>
            <a:ext cx="13104114" cy="65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45"/>
              </a:lnSpc>
            </a:pPr>
            <a:r>
              <a:rPr lang="en-US" sz="11064" spc="995">
                <a:solidFill>
                  <a:srgbClr val="000000"/>
                </a:solidFill>
                <a:latin typeface="Quicksand 1 Bold"/>
              </a:rPr>
              <a:t>What is the gender binary and why does it matter?</a:t>
            </a:r>
          </a:p>
        </p:txBody>
      </p:sp>
      <p:sp>
        <p:nvSpPr>
          <p:cNvPr id="5" name="Freeform 5"/>
          <p:cNvSpPr/>
          <p:nvPr/>
        </p:nvSpPr>
        <p:spPr>
          <a:xfrm rot="10210822" flipV="1">
            <a:off x="-547078" y="657114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287552" flipV="1">
            <a:off x="14557340" y="-59212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986089" y="-3889661"/>
            <a:ext cx="13451926" cy="9836721"/>
          </a:xfrm>
          <a:custGeom>
            <a:avLst/>
            <a:gdLst/>
            <a:ahLst/>
            <a:cxnLst/>
            <a:rect l="l" t="t" r="r" b="b"/>
            <a:pathLst>
              <a:path w="13451926" h="9836721">
                <a:moveTo>
                  <a:pt x="13451927" y="9836722"/>
                </a:moveTo>
                <a:lnTo>
                  <a:pt x="0" y="9836722"/>
                </a:lnTo>
                <a:lnTo>
                  <a:pt x="0" y="0"/>
                </a:lnTo>
                <a:lnTo>
                  <a:pt x="13451927" y="0"/>
                </a:lnTo>
                <a:lnTo>
                  <a:pt x="13451927" y="9836722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12128" y="4385529"/>
            <a:ext cx="14795778" cy="10819413"/>
          </a:xfrm>
          <a:custGeom>
            <a:avLst/>
            <a:gdLst/>
            <a:ahLst/>
            <a:cxnLst/>
            <a:rect l="l" t="t" r="r" b="b"/>
            <a:pathLst>
              <a:path w="14795778" h="10819413">
                <a:moveTo>
                  <a:pt x="0" y="0"/>
                </a:moveTo>
                <a:lnTo>
                  <a:pt x="14795778" y="0"/>
                </a:lnTo>
                <a:lnTo>
                  <a:pt x="14795778" y="10819413"/>
                </a:lnTo>
                <a:lnTo>
                  <a:pt x="0" y="1081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823496" flipV="1">
            <a:off x="15749649" y="232812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26231" y="-179666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66993" y="51185"/>
            <a:ext cx="14154014" cy="777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9"/>
              </a:lnSpc>
            </a:pPr>
            <a:r>
              <a:rPr lang="en-US" sz="11064" spc="995">
                <a:solidFill>
                  <a:srgbClr val="000000"/>
                </a:solidFill>
                <a:latin typeface="Quicksand 2 Bold"/>
              </a:rPr>
              <a:t>When someone says they are non-binary, what does that mean?</a:t>
            </a:r>
          </a:p>
        </p:txBody>
      </p:sp>
      <p:sp>
        <p:nvSpPr>
          <p:cNvPr id="7" name="Freeform 7"/>
          <p:cNvSpPr/>
          <p:nvPr/>
        </p:nvSpPr>
        <p:spPr>
          <a:xfrm rot="-363269">
            <a:off x="104899" y="6669713"/>
            <a:ext cx="1847602" cy="3708689"/>
          </a:xfrm>
          <a:custGeom>
            <a:avLst/>
            <a:gdLst/>
            <a:ahLst/>
            <a:cxnLst/>
            <a:rect l="l" t="t" r="r" b="b"/>
            <a:pathLst>
              <a:path w="1847602" h="3708689">
                <a:moveTo>
                  <a:pt x="0" y="0"/>
                </a:moveTo>
                <a:lnTo>
                  <a:pt x="1847602" y="0"/>
                </a:lnTo>
                <a:lnTo>
                  <a:pt x="1847602" y="3708690"/>
                </a:lnTo>
                <a:lnTo>
                  <a:pt x="0" y="3708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675603">
            <a:off x="2130845" y="7740053"/>
            <a:ext cx="1282808" cy="2574979"/>
          </a:xfrm>
          <a:custGeom>
            <a:avLst/>
            <a:gdLst/>
            <a:ahLst/>
            <a:cxnLst/>
            <a:rect l="l" t="t" r="r" b="b"/>
            <a:pathLst>
              <a:path w="1282808" h="2574979">
                <a:moveTo>
                  <a:pt x="0" y="0"/>
                </a:moveTo>
                <a:lnTo>
                  <a:pt x="1282807" y="0"/>
                </a:lnTo>
                <a:lnTo>
                  <a:pt x="1282807" y="2574979"/>
                </a:lnTo>
                <a:lnTo>
                  <a:pt x="0" y="25749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18503" flipV="1">
            <a:off x="15426231" y="646665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700951">
            <a:off x="4476377" y="7978461"/>
            <a:ext cx="1282808" cy="2574979"/>
          </a:xfrm>
          <a:custGeom>
            <a:avLst/>
            <a:gdLst/>
            <a:ahLst/>
            <a:cxnLst/>
            <a:rect l="l" t="t" r="r" b="b"/>
            <a:pathLst>
              <a:path w="1282808" h="2574979">
                <a:moveTo>
                  <a:pt x="0" y="0"/>
                </a:moveTo>
                <a:lnTo>
                  <a:pt x="1282808" y="0"/>
                </a:lnTo>
                <a:lnTo>
                  <a:pt x="1282808" y="2574979"/>
                </a:lnTo>
                <a:lnTo>
                  <a:pt x="0" y="25749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8D947DDCDA94A863F0E7455AA9A00" ma:contentTypeVersion="17" ma:contentTypeDescription="Create a new document." ma:contentTypeScope="" ma:versionID="bfed171db5814928d6b4bd9d94db1e99">
  <xsd:schema xmlns:xsd="http://www.w3.org/2001/XMLSchema" xmlns:xs="http://www.w3.org/2001/XMLSchema" xmlns:p="http://schemas.microsoft.com/office/2006/metadata/properties" xmlns:ns2="5c7842da-ac80-43ee-ae47-c637cc9560f3" xmlns:ns3="e886341c-bb30-47f4-ad2e-5dd1a2015b36" targetNamespace="http://schemas.microsoft.com/office/2006/metadata/properties" ma:root="true" ma:fieldsID="e06e95bcdb0a792d44abda39088920ce" ns2:_="" ns3:_="">
    <xsd:import namespace="5c7842da-ac80-43ee-ae47-c637cc9560f3"/>
    <xsd:import namespace="e886341c-bb30-47f4-ad2e-5dd1a2015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842da-ac80-43ee-ae47-c637cc956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cf7ab-274b-40b7-8db8-64c9f9782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6341c-bb30-47f4-ad2e-5dd1a2015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2bc1db-2f52-4fb9-9bd5-327611605872}" ma:internalName="TaxCatchAll" ma:showField="CatchAllData" ma:web="e886341c-bb30-47f4-ad2e-5dd1a2015b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A1B05B-C2F2-49AE-B080-E018A58F5C1B}"/>
</file>

<file path=customXml/itemProps2.xml><?xml version="1.0" encoding="utf-8"?>
<ds:datastoreItem xmlns:ds="http://schemas.openxmlformats.org/officeDocument/2006/customXml" ds:itemID="{6373E9E5-45BC-4A9A-8EA1-92E08343F19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Macintosh PowerPoint</Application>
  <PresentationFormat>Custom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Bryndan Write</vt:lpstr>
      <vt:lpstr>Quicksand 2 Bold</vt:lpstr>
      <vt:lpstr>Arial</vt:lpstr>
      <vt:lpstr>Quicksand 1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Overlapping Circles</dc:title>
  <cp:lastModifiedBy>Shelley Cunningham</cp:lastModifiedBy>
  <cp:revision>2</cp:revision>
  <dcterms:created xsi:type="dcterms:W3CDTF">2006-08-16T00:00:00Z</dcterms:created>
  <dcterms:modified xsi:type="dcterms:W3CDTF">2023-07-30T04:05:58Z</dcterms:modified>
  <dc:identifier>DAFmeqBJRo8</dc:identifier>
</cp:coreProperties>
</file>