
<file path=[Content_Types].xml><?xml version="1.0" encoding="utf-8"?>
<Types xmlns="http://schemas.openxmlformats.org/package/2006/content-types">
  <Default Extension="jpeg" ContentType="image/jpeg"/>
  <Default Extension="jpg" ContentType="image/jpeg"/>
  <Default Extension="jpg&amp;ehk=qHIxKYounrpLkuafLAyT" ContentType="image/jpeg"/>
  <Default Extension="JPG&amp;ehk=tVXl8GzRjwHBvwMqlg" ContentType="image/jpeg"/>
  <Default Extension="jpg&amp;ehk=uGqs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80" r:id="rId3"/>
  </p:sldMasterIdLst>
  <p:sldIdLst>
    <p:sldId id="256" r:id="rId4"/>
    <p:sldId id="451" r:id="rId5"/>
    <p:sldId id="450" r:id="rId6"/>
    <p:sldId id="386" r:id="rId7"/>
    <p:sldId id="430" r:id="rId8"/>
    <p:sldId id="416" r:id="rId9"/>
    <p:sldId id="263" r:id="rId10"/>
    <p:sldId id="410" r:id="rId11"/>
    <p:sldId id="379" r:id="rId12"/>
    <p:sldId id="315" r:id="rId13"/>
    <p:sldId id="427" r:id="rId14"/>
    <p:sldId id="260" r:id="rId15"/>
    <p:sldId id="400" r:id="rId16"/>
    <p:sldId id="428" r:id="rId17"/>
    <p:sldId id="429" r:id="rId18"/>
    <p:sldId id="41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2382"/>
    <a:srgbClr val="0D95D3"/>
    <a:srgbClr val="009900"/>
    <a:srgbClr val="243746"/>
    <a:srgbClr val="2722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840" y="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B4E21F-F026-49FA-8C35-6D7381DA4AB4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AE4D02F0-9FD7-40C9-8F0C-D6F07DF2D215}">
      <dgm:prSet/>
      <dgm:spPr/>
      <dgm:t>
        <a:bodyPr/>
        <a:lstStyle/>
        <a:p>
          <a:r>
            <a:rPr lang="en-US" u="sng" dirty="0"/>
            <a:t>How Often? </a:t>
          </a:r>
          <a:r>
            <a:rPr lang="en-US" dirty="0"/>
            <a:t>(do they activate into stress response)</a:t>
          </a:r>
        </a:p>
      </dgm:t>
    </dgm:pt>
    <dgm:pt modelId="{373F5DBC-2ACE-43D7-9B2A-0AAC2F75115A}" type="parTrans" cxnId="{41B401E5-96E8-4CBA-895D-D3A4DC56C2E4}">
      <dgm:prSet/>
      <dgm:spPr/>
      <dgm:t>
        <a:bodyPr/>
        <a:lstStyle/>
        <a:p>
          <a:endParaRPr lang="en-US"/>
        </a:p>
      </dgm:t>
    </dgm:pt>
    <dgm:pt modelId="{ED93C358-348A-47C4-A4EE-9054614556F1}" type="sibTrans" cxnId="{41B401E5-96E8-4CBA-895D-D3A4DC56C2E4}">
      <dgm:prSet/>
      <dgm:spPr/>
      <dgm:t>
        <a:bodyPr/>
        <a:lstStyle/>
        <a:p>
          <a:endParaRPr lang="en-US"/>
        </a:p>
      </dgm:t>
    </dgm:pt>
    <dgm:pt modelId="{9DA8AFEF-4BF2-497A-8A1E-2EA64C65CDDB}">
      <dgm:prSet/>
      <dgm:spPr/>
      <dgm:t>
        <a:bodyPr/>
        <a:lstStyle/>
        <a:p>
          <a:r>
            <a:rPr lang="en-US" u="sng" dirty="0"/>
            <a:t>How Long? </a:t>
          </a:r>
          <a:r>
            <a:rPr lang="en-US" dirty="0"/>
            <a:t>(do they maintain the stress response)</a:t>
          </a:r>
        </a:p>
      </dgm:t>
    </dgm:pt>
    <dgm:pt modelId="{156DEA78-24E6-44AD-8592-C052FF5FA5A2}" type="parTrans" cxnId="{2DCDDC01-EFDE-4CE1-8166-CA957B5FCF7D}">
      <dgm:prSet/>
      <dgm:spPr/>
      <dgm:t>
        <a:bodyPr/>
        <a:lstStyle/>
        <a:p>
          <a:endParaRPr lang="en-US"/>
        </a:p>
      </dgm:t>
    </dgm:pt>
    <dgm:pt modelId="{745F408A-600F-49FC-A429-426D7DF7766E}" type="sibTrans" cxnId="{2DCDDC01-EFDE-4CE1-8166-CA957B5FCF7D}">
      <dgm:prSet/>
      <dgm:spPr/>
      <dgm:t>
        <a:bodyPr/>
        <a:lstStyle/>
        <a:p>
          <a:endParaRPr lang="en-US"/>
        </a:p>
      </dgm:t>
    </dgm:pt>
    <dgm:pt modelId="{9C05BC69-B22A-4E70-97F3-670CD8579F84}" type="pres">
      <dgm:prSet presAssocID="{C4B4E21F-F026-49FA-8C35-6D7381DA4AB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1AD366C-DAE8-4198-AD10-D2C2B5E06A90}" type="pres">
      <dgm:prSet presAssocID="{AE4D02F0-9FD7-40C9-8F0C-D6F07DF2D215}" presName="hierRoot1" presStyleCnt="0"/>
      <dgm:spPr/>
    </dgm:pt>
    <dgm:pt modelId="{9155E388-64DC-442A-8083-CFF39C8117B5}" type="pres">
      <dgm:prSet presAssocID="{AE4D02F0-9FD7-40C9-8F0C-D6F07DF2D215}" presName="composite" presStyleCnt="0"/>
      <dgm:spPr/>
    </dgm:pt>
    <dgm:pt modelId="{6DCE1DA9-0087-49BE-ACF4-B242D0226140}" type="pres">
      <dgm:prSet presAssocID="{AE4D02F0-9FD7-40C9-8F0C-D6F07DF2D215}" presName="background" presStyleLbl="node0" presStyleIdx="0" presStyleCnt="2"/>
      <dgm:spPr/>
    </dgm:pt>
    <dgm:pt modelId="{902A6CD1-325C-4FE6-A897-ED7C2EB83E0F}" type="pres">
      <dgm:prSet presAssocID="{AE4D02F0-9FD7-40C9-8F0C-D6F07DF2D215}" presName="text" presStyleLbl="fgAcc0" presStyleIdx="0" presStyleCnt="2">
        <dgm:presLayoutVars>
          <dgm:chPref val="3"/>
        </dgm:presLayoutVars>
      </dgm:prSet>
      <dgm:spPr/>
    </dgm:pt>
    <dgm:pt modelId="{783A034B-E912-410C-B81F-903A62D00677}" type="pres">
      <dgm:prSet presAssocID="{AE4D02F0-9FD7-40C9-8F0C-D6F07DF2D215}" presName="hierChild2" presStyleCnt="0"/>
      <dgm:spPr/>
    </dgm:pt>
    <dgm:pt modelId="{07C00074-10F8-484F-9740-49A09CE838F4}" type="pres">
      <dgm:prSet presAssocID="{9DA8AFEF-4BF2-497A-8A1E-2EA64C65CDDB}" presName="hierRoot1" presStyleCnt="0"/>
      <dgm:spPr/>
    </dgm:pt>
    <dgm:pt modelId="{DD2D5D14-6458-4E15-99E8-2D3C35FAC453}" type="pres">
      <dgm:prSet presAssocID="{9DA8AFEF-4BF2-497A-8A1E-2EA64C65CDDB}" presName="composite" presStyleCnt="0"/>
      <dgm:spPr/>
    </dgm:pt>
    <dgm:pt modelId="{3F98ABF8-F41B-47EB-B3DA-6E6A3461520E}" type="pres">
      <dgm:prSet presAssocID="{9DA8AFEF-4BF2-497A-8A1E-2EA64C65CDDB}" presName="background" presStyleLbl="node0" presStyleIdx="1" presStyleCnt="2"/>
      <dgm:spPr/>
    </dgm:pt>
    <dgm:pt modelId="{AA2551D7-8ECE-47D0-8C17-06720BE794FA}" type="pres">
      <dgm:prSet presAssocID="{9DA8AFEF-4BF2-497A-8A1E-2EA64C65CDDB}" presName="text" presStyleLbl="fgAcc0" presStyleIdx="1" presStyleCnt="2">
        <dgm:presLayoutVars>
          <dgm:chPref val="3"/>
        </dgm:presLayoutVars>
      </dgm:prSet>
      <dgm:spPr/>
    </dgm:pt>
    <dgm:pt modelId="{33E053B5-2360-4780-91F7-4E937CB4FBDD}" type="pres">
      <dgm:prSet presAssocID="{9DA8AFEF-4BF2-497A-8A1E-2EA64C65CDDB}" presName="hierChild2" presStyleCnt="0"/>
      <dgm:spPr/>
    </dgm:pt>
  </dgm:ptLst>
  <dgm:cxnLst>
    <dgm:cxn modelId="{2DCDDC01-EFDE-4CE1-8166-CA957B5FCF7D}" srcId="{C4B4E21F-F026-49FA-8C35-6D7381DA4AB4}" destId="{9DA8AFEF-4BF2-497A-8A1E-2EA64C65CDDB}" srcOrd="1" destOrd="0" parTransId="{156DEA78-24E6-44AD-8592-C052FF5FA5A2}" sibTransId="{745F408A-600F-49FC-A429-426D7DF7766E}"/>
    <dgm:cxn modelId="{47CE8502-83E1-4AD1-AE48-FFB6426B8BC2}" type="presOf" srcId="{9DA8AFEF-4BF2-497A-8A1E-2EA64C65CDDB}" destId="{AA2551D7-8ECE-47D0-8C17-06720BE794FA}" srcOrd="0" destOrd="0" presId="urn:microsoft.com/office/officeart/2005/8/layout/hierarchy1"/>
    <dgm:cxn modelId="{BE48BC7C-CBBE-4DE6-AE32-48B081B3A462}" type="presOf" srcId="{C4B4E21F-F026-49FA-8C35-6D7381DA4AB4}" destId="{9C05BC69-B22A-4E70-97F3-670CD8579F84}" srcOrd="0" destOrd="0" presId="urn:microsoft.com/office/officeart/2005/8/layout/hierarchy1"/>
    <dgm:cxn modelId="{E3EEDDB4-83B9-4140-8C14-C0EF74BB27C9}" type="presOf" srcId="{AE4D02F0-9FD7-40C9-8F0C-D6F07DF2D215}" destId="{902A6CD1-325C-4FE6-A897-ED7C2EB83E0F}" srcOrd="0" destOrd="0" presId="urn:microsoft.com/office/officeart/2005/8/layout/hierarchy1"/>
    <dgm:cxn modelId="{41B401E5-96E8-4CBA-895D-D3A4DC56C2E4}" srcId="{C4B4E21F-F026-49FA-8C35-6D7381DA4AB4}" destId="{AE4D02F0-9FD7-40C9-8F0C-D6F07DF2D215}" srcOrd="0" destOrd="0" parTransId="{373F5DBC-2ACE-43D7-9B2A-0AAC2F75115A}" sibTransId="{ED93C358-348A-47C4-A4EE-9054614556F1}"/>
    <dgm:cxn modelId="{CEAB3913-D259-48ED-8284-33BDC2A0442C}" type="presParOf" srcId="{9C05BC69-B22A-4E70-97F3-670CD8579F84}" destId="{B1AD366C-DAE8-4198-AD10-D2C2B5E06A90}" srcOrd="0" destOrd="0" presId="urn:microsoft.com/office/officeart/2005/8/layout/hierarchy1"/>
    <dgm:cxn modelId="{45906CEA-1AE6-4632-B49C-11D0D1C490BE}" type="presParOf" srcId="{B1AD366C-DAE8-4198-AD10-D2C2B5E06A90}" destId="{9155E388-64DC-442A-8083-CFF39C8117B5}" srcOrd="0" destOrd="0" presId="urn:microsoft.com/office/officeart/2005/8/layout/hierarchy1"/>
    <dgm:cxn modelId="{6858E8F1-F34F-4195-8079-A453803BD627}" type="presParOf" srcId="{9155E388-64DC-442A-8083-CFF39C8117B5}" destId="{6DCE1DA9-0087-49BE-ACF4-B242D0226140}" srcOrd="0" destOrd="0" presId="urn:microsoft.com/office/officeart/2005/8/layout/hierarchy1"/>
    <dgm:cxn modelId="{66F590BC-1497-41FC-B4E8-913305199571}" type="presParOf" srcId="{9155E388-64DC-442A-8083-CFF39C8117B5}" destId="{902A6CD1-325C-4FE6-A897-ED7C2EB83E0F}" srcOrd="1" destOrd="0" presId="urn:microsoft.com/office/officeart/2005/8/layout/hierarchy1"/>
    <dgm:cxn modelId="{D3B110BB-6F21-4EA3-881E-F0764ECD44DC}" type="presParOf" srcId="{B1AD366C-DAE8-4198-AD10-D2C2B5E06A90}" destId="{783A034B-E912-410C-B81F-903A62D00677}" srcOrd="1" destOrd="0" presId="urn:microsoft.com/office/officeart/2005/8/layout/hierarchy1"/>
    <dgm:cxn modelId="{07F7D3BB-9F37-47AA-8410-12D9BE3821F1}" type="presParOf" srcId="{9C05BC69-B22A-4E70-97F3-670CD8579F84}" destId="{07C00074-10F8-484F-9740-49A09CE838F4}" srcOrd="1" destOrd="0" presId="urn:microsoft.com/office/officeart/2005/8/layout/hierarchy1"/>
    <dgm:cxn modelId="{2FE01AB9-E873-45FB-92EB-32CCD1FFF9A2}" type="presParOf" srcId="{07C00074-10F8-484F-9740-49A09CE838F4}" destId="{DD2D5D14-6458-4E15-99E8-2D3C35FAC453}" srcOrd="0" destOrd="0" presId="urn:microsoft.com/office/officeart/2005/8/layout/hierarchy1"/>
    <dgm:cxn modelId="{D2504AF4-F954-4A05-A963-D52A561AAAFA}" type="presParOf" srcId="{DD2D5D14-6458-4E15-99E8-2D3C35FAC453}" destId="{3F98ABF8-F41B-47EB-B3DA-6E6A3461520E}" srcOrd="0" destOrd="0" presId="urn:microsoft.com/office/officeart/2005/8/layout/hierarchy1"/>
    <dgm:cxn modelId="{410A9AFF-F226-4598-9D9B-E215BBF38E98}" type="presParOf" srcId="{DD2D5D14-6458-4E15-99E8-2D3C35FAC453}" destId="{AA2551D7-8ECE-47D0-8C17-06720BE794FA}" srcOrd="1" destOrd="0" presId="urn:microsoft.com/office/officeart/2005/8/layout/hierarchy1"/>
    <dgm:cxn modelId="{A6BB4E96-C8E0-4B71-963C-0B5020B0A644}" type="presParOf" srcId="{07C00074-10F8-484F-9740-49A09CE838F4}" destId="{33E053B5-2360-4780-91F7-4E937CB4FBD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390A26-68D8-4529-8397-D95964E4F8FC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8CC9109-2BCC-4026-B320-9F3B7D2C7C64}">
      <dgm:prSet/>
      <dgm:spPr/>
      <dgm:t>
        <a:bodyPr/>
        <a:lstStyle/>
        <a:p>
          <a:r>
            <a:rPr lang="en-US" dirty="0"/>
            <a:t>How Often = </a:t>
          </a:r>
          <a:r>
            <a:rPr lang="en-US" u="sng" dirty="0"/>
            <a:t>Increase safety</a:t>
          </a:r>
        </a:p>
      </dgm:t>
    </dgm:pt>
    <dgm:pt modelId="{DB3387A0-8972-4F1E-8C0F-B4D8350100FC}" type="parTrans" cxnId="{1C00CF1C-A41A-4368-A448-7863E8DA3970}">
      <dgm:prSet/>
      <dgm:spPr/>
      <dgm:t>
        <a:bodyPr/>
        <a:lstStyle/>
        <a:p>
          <a:endParaRPr lang="en-US"/>
        </a:p>
      </dgm:t>
    </dgm:pt>
    <dgm:pt modelId="{14D68FEE-5549-4EFE-8B7B-4E8881CE20A3}" type="sibTrans" cxnId="{1C00CF1C-A41A-4368-A448-7863E8DA3970}">
      <dgm:prSet/>
      <dgm:spPr/>
      <dgm:t>
        <a:bodyPr/>
        <a:lstStyle/>
        <a:p>
          <a:endParaRPr lang="en-US"/>
        </a:p>
      </dgm:t>
    </dgm:pt>
    <dgm:pt modelId="{CFA167B0-209D-4303-AEFE-16DCD2D3B543}">
      <dgm:prSet/>
      <dgm:spPr/>
      <dgm:t>
        <a:bodyPr/>
        <a:lstStyle/>
        <a:p>
          <a:r>
            <a:rPr lang="en-NZ" dirty="0"/>
            <a:t>How Long = </a:t>
          </a:r>
          <a:r>
            <a:rPr lang="en-NZ" u="sng" dirty="0"/>
            <a:t>Increase individual’s capacity to activate calm (resilience)</a:t>
          </a:r>
          <a:endParaRPr lang="en-US" u="sng" dirty="0"/>
        </a:p>
      </dgm:t>
    </dgm:pt>
    <dgm:pt modelId="{1BB89858-92D2-4CFB-889E-67AF0A13255F}" type="parTrans" cxnId="{394E6AA2-D041-4601-9CAD-C5BAFFD44049}">
      <dgm:prSet/>
      <dgm:spPr/>
      <dgm:t>
        <a:bodyPr/>
        <a:lstStyle/>
        <a:p>
          <a:endParaRPr lang="en-US"/>
        </a:p>
      </dgm:t>
    </dgm:pt>
    <dgm:pt modelId="{93734BC1-D07B-499D-8993-FEFDDB9BFF45}" type="sibTrans" cxnId="{394E6AA2-D041-4601-9CAD-C5BAFFD44049}">
      <dgm:prSet/>
      <dgm:spPr/>
      <dgm:t>
        <a:bodyPr/>
        <a:lstStyle/>
        <a:p>
          <a:endParaRPr lang="en-US"/>
        </a:p>
      </dgm:t>
    </dgm:pt>
    <dgm:pt modelId="{6FEA3A46-9BB0-40A9-9CDC-AA251D95425F}" type="pres">
      <dgm:prSet presAssocID="{AB390A26-68D8-4529-8397-D95964E4F8F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710A734-9BEF-4404-96C3-52E47443784E}" type="pres">
      <dgm:prSet presAssocID="{D8CC9109-2BCC-4026-B320-9F3B7D2C7C64}" presName="hierRoot1" presStyleCnt="0"/>
      <dgm:spPr/>
    </dgm:pt>
    <dgm:pt modelId="{6DF0BC9F-B752-41A5-8C5C-645E2933CA6B}" type="pres">
      <dgm:prSet presAssocID="{D8CC9109-2BCC-4026-B320-9F3B7D2C7C64}" presName="composite" presStyleCnt="0"/>
      <dgm:spPr/>
    </dgm:pt>
    <dgm:pt modelId="{051D032E-37C4-43F2-912B-EDBB4A3B8431}" type="pres">
      <dgm:prSet presAssocID="{D8CC9109-2BCC-4026-B320-9F3B7D2C7C64}" presName="background" presStyleLbl="node0" presStyleIdx="0" presStyleCnt="2"/>
      <dgm:spPr/>
    </dgm:pt>
    <dgm:pt modelId="{09569033-38DC-45B0-AE44-E43654D53D1E}" type="pres">
      <dgm:prSet presAssocID="{D8CC9109-2BCC-4026-B320-9F3B7D2C7C64}" presName="text" presStyleLbl="fgAcc0" presStyleIdx="0" presStyleCnt="2">
        <dgm:presLayoutVars>
          <dgm:chPref val="3"/>
        </dgm:presLayoutVars>
      </dgm:prSet>
      <dgm:spPr/>
    </dgm:pt>
    <dgm:pt modelId="{8D3B6732-9F5A-47C7-887E-D8CE54EEB7E2}" type="pres">
      <dgm:prSet presAssocID="{D8CC9109-2BCC-4026-B320-9F3B7D2C7C64}" presName="hierChild2" presStyleCnt="0"/>
      <dgm:spPr/>
    </dgm:pt>
    <dgm:pt modelId="{72766F2E-F668-4B95-96F5-03C38440FFBB}" type="pres">
      <dgm:prSet presAssocID="{CFA167B0-209D-4303-AEFE-16DCD2D3B543}" presName="hierRoot1" presStyleCnt="0"/>
      <dgm:spPr/>
    </dgm:pt>
    <dgm:pt modelId="{6D72CFB6-4674-4AE3-85E5-B0EC1569F019}" type="pres">
      <dgm:prSet presAssocID="{CFA167B0-209D-4303-AEFE-16DCD2D3B543}" presName="composite" presStyleCnt="0"/>
      <dgm:spPr/>
    </dgm:pt>
    <dgm:pt modelId="{34045899-D787-4A46-9DB3-42A476E9DECB}" type="pres">
      <dgm:prSet presAssocID="{CFA167B0-209D-4303-AEFE-16DCD2D3B543}" presName="background" presStyleLbl="node0" presStyleIdx="1" presStyleCnt="2"/>
      <dgm:spPr/>
    </dgm:pt>
    <dgm:pt modelId="{EBD5B502-98EE-448D-B877-ACFD6A598EBD}" type="pres">
      <dgm:prSet presAssocID="{CFA167B0-209D-4303-AEFE-16DCD2D3B543}" presName="text" presStyleLbl="fgAcc0" presStyleIdx="1" presStyleCnt="2">
        <dgm:presLayoutVars>
          <dgm:chPref val="3"/>
        </dgm:presLayoutVars>
      </dgm:prSet>
      <dgm:spPr/>
    </dgm:pt>
    <dgm:pt modelId="{B463A771-C35E-4CA5-9047-76A042F6BD96}" type="pres">
      <dgm:prSet presAssocID="{CFA167B0-209D-4303-AEFE-16DCD2D3B543}" presName="hierChild2" presStyleCnt="0"/>
      <dgm:spPr/>
    </dgm:pt>
  </dgm:ptLst>
  <dgm:cxnLst>
    <dgm:cxn modelId="{1C00CF1C-A41A-4368-A448-7863E8DA3970}" srcId="{AB390A26-68D8-4529-8397-D95964E4F8FC}" destId="{D8CC9109-2BCC-4026-B320-9F3B7D2C7C64}" srcOrd="0" destOrd="0" parTransId="{DB3387A0-8972-4F1E-8C0F-B4D8350100FC}" sibTransId="{14D68FEE-5549-4EFE-8B7B-4E8881CE20A3}"/>
    <dgm:cxn modelId="{CAF9D045-EB7D-47F6-9CCA-EF278E0B43C1}" type="presOf" srcId="{CFA167B0-209D-4303-AEFE-16DCD2D3B543}" destId="{EBD5B502-98EE-448D-B877-ACFD6A598EBD}" srcOrd="0" destOrd="0" presId="urn:microsoft.com/office/officeart/2005/8/layout/hierarchy1"/>
    <dgm:cxn modelId="{CDFDE682-6EDF-45FA-A350-0C21D60BE05F}" type="presOf" srcId="{AB390A26-68D8-4529-8397-D95964E4F8FC}" destId="{6FEA3A46-9BB0-40A9-9CDC-AA251D95425F}" srcOrd="0" destOrd="0" presId="urn:microsoft.com/office/officeart/2005/8/layout/hierarchy1"/>
    <dgm:cxn modelId="{04A46687-DB93-4388-BB88-94D92EA62704}" type="presOf" srcId="{D8CC9109-2BCC-4026-B320-9F3B7D2C7C64}" destId="{09569033-38DC-45B0-AE44-E43654D53D1E}" srcOrd="0" destOrd="0" presId="urn:microsoft.com/office/officeart/2005/8/layout/hierarchy1"/>
    <dgm:cxn modelId="{394E6AA2-D041-4601-9CAD-C5BAFFD44049}" srcId="{AB390A26-68D8-4529-8397-D95964E4F8FC}" destId="{CFA167B0-209D-4303-AEFE-16DCD2D3B543}" srcOrd="1" destOrd="0" parTransId="{1BB89858-92D2-4CFB-889E-67AF0A13255F}" sibTransId="{93734BC1-D07B-499D-8993-FEFDDB9BFF45}"/>
    <dgm:cxn modelId="{901F1D01-5927-4D58-A196-1FB1BB6E97BB}" type="presParOf" srcId="{6FEA3A46-9BB0-40A9-9CDC-AA251D95425F}" destId="{B710A734-9BEF-4404-96C3-52E47443784E}" srcOrd="0" destOrd="0" presId="urn:microsoft.com/office/officeart/2005/8/layout/hierarchy1"/>
    <dgm:cxn modelId="{8BE0C270-2CF7-4AFA-9A88-C9E4CCAF5E6C}" type="presParOf" srcId="{B710A734-9BEF-4404-96C3-52E47443784E}" destId="{6DF0BC9F-B752-41A5-8C5C-645E2933CA6B}" srcOrd="0" destOrd="0" presId="urn:microsoft.com/office/officeart/2005/8/layout/hierarchy1"/>
    <dgm:cxn modelId="{40C48B2F-B42D-4452-BF07-E627CF2943C9}" type="presParOf" srcId="{6DF0BC9F-B752-41A5-8C5C-645E2933CA6B}" destId="{051D032E-37C4-43F2-912B-EDBB4A3B8431}" srcOrd="0" destOrd="0" presId="urn:microsoft.com/office/officeart/2005/8/layout/hierarchy1"/>
    <dgm:cxn modelId="{F3E79010-6145-4D45-B74E-C0B62C999A73}" type="presParOf" srcId="{6DF0BC9F-B752-41A5-8C5C-645E2933CA6B}" destId="{09569033-38DC-45B0-AE44-E43654D53D1E}" srcOrd="1" destOrd="0" presId="urn:microsoft.com/office/officeart/2005/8/layout/hierarchy1"/>
    <dgm:cxn modelId="{DAA122D1-083E-462A-AADE-DFE8E9D2D15D}" type="presParOf" srcId="{B710A734-9BEF-4404-96C3-52E47443784E}" destId="{8D3B6732-9F5A-47C7-887E-D8CE54EEB7E2}" srcOrd="1" destOrd="0" presId="urn:microsoft.com/office/officeart/2005/8/layout/hierarchy1"/>
    <dgm:cxn modelId="{D8291AEE-3B71-45D4-B8F3-CF4C7A79B00B}" type="presParOf" srcId="{6FEA3A46-9BB0-40A9-9CDC-AA251D95425F}" destId="{72766F2E-F668-4B95-96F5-03C38440FFBB}" srcOrd="1" destOrd="0" presId="urn:microsoft.com/office/officeart/2005/8/layout/hierarchy1"/>
    <dgm:cxn modelId="{8F213E0B-9453-4B24-A322-777A9D87AC47}" type="presParOf" srcId="{72766F2E-F668-4B95-96F5-03C38440FFBB}" destId="{6D72CFB6-4674-4AE3-85E5-B0EC1569F019}" srcOrd="0" destOrd="0" presId="urn:microsoft.com/office/officeart/2005/8/layout/hierarchy1"/>
    <dgm:cxn modelId="{4BD1D365-AB99-4BC1-BA77-351E0B6026AE}" type="presParOf" srcId="{6D72CFB6-4674-4AE3-85E5-B0EC1569F019}" destId="{34045899-D787-4A46-9DB3-42A476E9DECB}" srcOrd="0" destOrd="0" presId="urn:microsoft.com/office/officeart/2005/8/layout/hierarchy1"/>
    <dgm:cxn modelId="{8970E498-4C49-4AE2-A63C-31A0250123C7}" type="presParOf" srcId="{6D72CFB6-4674-4AE3-85E5-B0EC1569F019}" destId="{EBD5B502-98EE-448D-B877-ACFD6A598EBD}" srcOrd="1" destOrd="0" presId="urn:microsoft.com/office/officeart/2005/8/layout/hierarchy1"/>
    <dgm:cxn modelId="{1F71D793-F452-440F-B602-80817D190DC9}" type="presParOf" srcId="{72766F2E-F668-4B95-96F5-03C38440FFBB}" destId="{B463A771-C35E-4CA5-9047-76A042F6BD9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CE1DA9-0087-49BE-ACF4-B242D0226140}">
      <dsp:nvSpPr>
        <dsp:cNvPr id="0" name=""/>
        <dsp:cNvSpPr/>
      </dsp:nvSpPr>
      <dsp:spPr>
        <a:xfrm>
          <a:off x="1225" y="126292"/>
          <a:ext cx="4301580" cy="273150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2A6CD1-325C-4FE6-A897-ED7C2EB83E0F}">
      <dsp:nvSpPr>
        <dsp:cNvPr id="0" name=""/>
        <dsp:cNvSpPr/>
      </dsp:nvSpPr>
      <dsp:spPr>
        <a:xfrm>
          <a:off x="479178" y="580348"/>
          <a:ext cx="4301580" cy="273150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u="sng" kern="1200" dirty="0"/>
            <a:t>How Often? </a:t>
          </a:r>
          <a:r>
            <a:rPr lang="en-US" sz="4100" kern="1200" dirty="0"/>
            <a:t>(do they activate into stress response)</a:t>
          </a:r>
        </a:p>
      </dsp:txBody>
      <dsp:txXfrm>
        <a:off x="559181" y="660351"/>
        <a:ext cx="4141574" cy="2571497"/>
      </dsp:txXfrm>
    </dsp:sp>
    <dsp:sp modelId="{3F98ABF8-F41B-47EB-B3DA-6E6A3461520E}">
      <dsp:nvSpPr>
        <dsp:cNvPr id="0" name=""/>
        <dsp:cNvSpPr/>
      </dsp:nvSpPr>
      <dsp:spPr>
        <a:xfrm>
          <a:off x="5258712" y="126292"/>
          <a:ext cx="4301580" cy="273150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2551D7-8ECE-47D0-8C17-06720BE794FA}">
      <dsp:nvSpPr>
        <dsp:cNvPr id="0" name=""/>
        <dsp:cNvSpPr/>
      </dsp:nvSpPr>
      <dsp:spPr>
        <a:xfrm>
          <a:off x="5736666" y="580348"/>
          <a:ext cx="4301580" cy="273150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u="sng" kern="1200" dirty="0"/>
            <a:t>How Long? </a:t>
          </a:r>
          <a:r>
            <a:rPr lang="en-US" sz="4100" kern="1200" dirty="0"/>
            <a:t>(do they maintain the stress response)</a:t>
          </a:r>
        </a:p>
      </dsp:txBody>
      <dsp:txXfrm>
        <a:off x="5816669" y="660351"/>
        <a:ext cx="4141574" cy="25714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1D032E-37C4-43F2-912B-EDBB4A3B8431}">
      <dsp:nvSpPr>
        <dsp:cNvPr id="0" name=""/>
        <dsp:cNvSpPr/>
      </dsp:nvSpPr>
      <dsp:spPr>
        <a:xfrm>
          <a:off x="1225" y="126292"/>
          <a:ext cx="4301580" cy="273150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569033-38DC-45B0-AE44-E43654D53D1E}">
      <dsp:nvSpPr>
        <dsp:cNvPr id="0" name=""/>
        <dsp:cNvSpPr/>
      </dsp:nvSpPr>
      <dsp:spPr>
        <a:xfrm>
          <a:off x="479178" y="580348"/>
          <a:ext cx="4301580" cy="273150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How Often = </a:t>
          </a:r>
          <a:r>
            <a:rPr lang="en-US" sz="3700" u="sng" kern="1200" dirty="0"/>
            <a:t>Increase safety</a:t>
          </a:r>
        </a:p>
      </dsp:txBody>
      <dsp:txXfrm>
        <a:off x="559181" y="660351"/>
        <a:ext cx="4141574" cy="2571497"/>
      </dsp:txXfrm>
    </dsp:sp>
    <dsp:sp modelId="{34045899-D787-4A46-9DB3-42A476E9DECB}">
      <dsp:nvSpPr>
        <dsp:cNvPr id="0" name=""/>
        <dsp:cNvSpPr/>
      </dsp:nvSpPr>
      <dsp:spPr>
        <a:xfrm>
          <a:off x="5258712" y="126292"/>
          <a:ext cx="4301580" cy="273150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D5B502-98EE-448D-B877-ACFD6A598EBD}">
      <dsp:nvSpPr>
        <dsp:cNvPr id="0" name=""/>
        <dsp:cNvSpPr/>
      </dsp:nvSpPr>
      <dsp:spPr>
        <a:xfrm>
          <a:off x="5736666" y="580348"/>
          <a:ext cx="4301580" cy="273150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3700" kern="1200" dirty="0"/>
            <a:t>How Long = </a:t>
          </a:r>
          <a:r>
            <a:rPr lang="en-NZ" sz="3700" u="sng" kern="1200" dirty="0"/>
            <a:t>Increase individual’s capacity to activate calm (resilience)</a:t>
          </a:r>
          <a:endParaRPr lang="en-US" sz="3700" u="sng" kern="1200" dirty="0"/>
        </a:p>
      </dsp:txBody>
      <dsp:txXfrm>
        <a:off x="5816669" y="660351"/>
        <a:ext cx="4141574" cy="25714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4182-BBF9-42D3-AFE9-DB07559C266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67A5-646B-4AEE-818F-2EFB9292E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64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4182-BBF9-42D3-AFE9-DB07559C266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67A5-646B-4AEE-818F-2EFB9292E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104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4182-BBF9-42D3-AFE9-DB07559C266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67A5-646B-4AEE-818F-2EFB9292E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075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4182-BBF9-42D3-AFE9-DB07559C266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67A5-646B-4AEE-818F-2EFB9292E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860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4182-BBF9-42D3-AFE9-DB07559C266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67A5-646B-4AEE-818F-2EFB9292E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01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4182-BBF9-42D3-AFE9-DB07559C266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67A5-646B-4AEE-818F-2EFB9292E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595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4182-BBF9-42D3-AFE9-DB07559C266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67A5-646B-4AEE-818F-2EFB9292E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753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4182-BBF9-42D3-AFE9-DB07559C266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67A5-646B-4AEE-818F-2EFB9292E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827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4182-BBF9-42D3-AFE9-DB07559C266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67A5-646B-4AEE-818F-2EFB9292E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2728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4182-BBF9-42D3-AFE9-DB07559C266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67A5-646B-4AEE-818F-2EFB9292E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92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4182-BBF9-42D3-AFE9-DB07559C266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67A5-646B-4AEE-818F-2EFB9292E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55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4182-BBF9-42D3-AFE9-DB07559C266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67A5-646B-4AEE-818F-2EFB9292E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050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4182-BBF9-42D3-AFE9-DB07559C266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67A5-646B-4AEE-818F-2EFB9292E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40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/>
          <a:srcRect l="16906" t="22014" r="20107" b="27376"/>
          <a:stretch/>
        </p:blipFill>
        <p:spPr>
          <a:xfrm>
            <a:off x="293299" y="6330647"/>
            <a:ext cx="1423429" cy="35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277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/>
          <a:srcRect l="16906" t="22014" r="20107" b="27376"/>
          <a:stretch/>
        </p:blipFill>
        <p:spPr>
          <a:xfrm>
            <a:off x="10515601" y="6330647"/>
            <a:ext cx="1423429" cy="35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329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4182-BBF9-42D3-AFE9-DB07559C266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67A5-646B-4AEE-818F-2EFB9292E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3681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4182-BBF9-42D3-AFE9-DB07559C266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67A5-646B-4AEE-818F-2EFB9292E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1926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4182-BBF9-42D3-AFE9-DB07559C266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67A5-646B-4AEE-818F-2EFB9292E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9501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4182-BBF9-42D3-AFE9-DB07559C266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67A5-646B-4AEE-818F-2EFB9292E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901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8/10/2023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8144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4182-BBF9-42D3-AFE9-DB07559C266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67A5-646B-4AEE-818F-2EFB9292E26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F0D433-E088-C6A0-1799-3975D97FFE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96199" y="6078347"/>
            <a:ext cx="2314801" cy="55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6278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4182-BBF9-42D3-AFE9-DB07559C266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67A5-646B-4AEE-818F-2EFB9292E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55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4182-BBF9-42D3-AFE9-DB07559C266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67A5-646B-4AEE-818F-2EFB9292E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403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4182-BBF9-42D3-AFE9-DB07559C266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67A5-646B-4AEE-818F-2EFB9292E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3795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4182-BBF9-42D3-AFE9-DB07559C266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67A5-646B-4AEE-818F-2EFB9292E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087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4182-BBF9-42D3-AFE9-DB07559C266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67A5-646B-4AEE-818F-2EFB9292E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252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4182-BBF9-42D3-AFE9-DB07559C266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67A5-646B-4AEE-818F-2EFB9292E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3646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4182-BBF9-42D3-AFE9-DB07559C266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67A5-646B-4AEE-818F-2EFB9292E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427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/>
          <a:srcRect l="16906" t="22014" r="20107" b="27376"/>
          <a:stretch/>
        </p:blipFill>
        <p:spPr>
          <a:xfrm>
            <a:off x="293299" y="6330647"/>
            <a:ext cx="1423429" cy="35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495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/>
          <a:srcRect l="16906" t="22014" r="20107" b="27376"/>
          <a:stretch/>
        </p:blipFill>
        <p:spPr>
          <a:xfrm>
            <a:off x="10515601" y="6330647"/>
            <a:ext cx="1423429" cy="35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510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4182-BBF9-42D3-AFE9-DB07559C266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67A5-646B-4AEE-818F-2EFB9292E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830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4182-BBF9-42D3-AFE9-DB07559C266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67A5-646B-4AEE-818F-2EFB9292E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7432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4182-BBF9-42D3-AFE9-DB07559C266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67A5-646B-4AEE-818F-2EFB9292E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30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4182-BBF9-42D3-AFE9-DB07559C266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67A5-646B-4AEE-818F-2EFB9292E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7288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4182-BBF9-42D3-AFE9-DB07559C266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67A5-646B-4AEE-818F-2EFB9292E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593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8/10/2023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906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4182-BBF9-42D3-AFE9-DB07559C266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67A5-646B-4AEE-818F-2EFB9292E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0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4182-BBF9-42D3-AFE9-DB07559C266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67A5-646B-4AEE-818F-2EFB9292E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779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4182-BBF9-42D3-AFE9-DB07559C266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67A5-646B-4AEE-818F-2EFB9292E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516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/>
          <a:srcRect l="16906" t="22014" r="20107" b="27376"/>
          <a:stretch/>
        </p:blipFill>
        <p:spPr>
          <a:xfrm>
            <a:off x="293299" y="6330647"/>
            <a:ext cx="1423429" cy="35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60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/>
          <a:srcRect l="16906" t="22014" r="20107" b="27376"/>
          <a:stretch/>
        </p:blipFill>
        <p:spPr>
          <a:xfrm>
            <a:off x="10515601" y="6330647"/>
            <a:ext cx="1423429" cy="35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54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E4182-BBF9-42D3-AFE9-DB07559C266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167A5-646B-4AEE-818F-2EFB9292E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890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E4182-BBF9-42D3-AFE9-DB07559C266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167A5-646B-4AEE-818F-2EFB9292E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E4182-BBF9-42D3-AFE9-DB07559C266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167A5-646B-4AEE-818F-2EFB9292E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87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&amp;ehk=tVXl8GzRjwHBvwMql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&amp;ehk=qHIxKYounrpLkuafLAyT"/><Relationship Id="rId2" Type="http://schemas.openxmlformats.org/officeDocument/2006/relationships/image" Target="../media/image13.jpg&amp;ehk=uGqs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gagetraining.co.nz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hyperlink" Target="http://www.facebook.com/EngageKB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-990600" y="5092142"/>
            <a:ext cx="5993921" cy="1164566"/>
          </a:xfrm>
          <a:prstGeom prst="roundRect">
            <a:avLst>
              <a:gd name="adj" fmla="val 50000"/>
            </a:avLst>
          </a:prstGeom>
          <a:solidFill>
            <a:srgbClr val="2437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906" t="22014" r="20107" b="27376"/>
          <a:stretch/>
        </p:blipFill>
        <p:spPr>
          <a:xfrm>
            <a:off x="514638" y="957532"/>
            <a:ext cx="2846857" cy="7073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3983" y="1959582"/>
            <a:ext cx="553961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2722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How Trauma Impacts Ongoing Behaviour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72266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rgbClr val="2722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4638" y="4298253"/>
            <a:ext cx="55813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5238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4638" y="5166594"/>
            <a:ext cx="55813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PRESENTED BY: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95D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Kathryn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D95D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Berkett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95D3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MEdPsych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Neurosequential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Model of Therapeutics Practitioner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5" r="33328"/>
          <a:stretch/>
        </p:blipFill>
        <p:spPr>
          <a:xfrm>
            <a:off x="6081623" y="0"/>
            <a:ext cx="6110377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81623" y="0"/>
            <a:ext cx="6110377" cy="6858000"/>
          </a:xfrm>
          <a:prstGeom prst="rect">
            <a:avLst/>
          </a:prstGeom>
          <a:gradFill flip="none" rotWithShape="1">
            <a:gsLst>
              <a:gs pos="0">
                <a:srgbClr val="852382">
                  <a:alpha val="60000"/>
                </a:srgbClr>
              </a:gs>
              <a:gs pos="100000">
                <a:srgbClr val="272266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637C81-631F-473A-8572-71BCE1389E43}"/>
              </a:ext>
            </a:extLst>
          </p:cNvPr>
          <p:cNvSpPr txBox="1"/>
          <p:nvPr/>
        </p:nvSpPr>
        <p:spPr>
          <a:xfrm flipH="1">
            <a:off x="815898" y="3999715"/>
            <a:ext cx="3464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RTLB Wellbeing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10</a:t>
            </a:r>
            <a:r>
              <a:rPr lang="en-US" baseline="30000" dirty="0">
                <a:solidFill>
                  <a:prstClr val="black"/>
                </a:solidFill>
                <a:latin typeface="Calibri" panose="020F0502020204030204"/>
              </a:rPr>
              <a:t>th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August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</a:t>
            </a:r>
            <a:endParaRPr kumimoji="0" lang="en-N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362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44238"/>
          <a:stretch/>
        </p:blipFill>
        <p:spPr>
          <a:xfrm>
            <a:off x="359418" y="342034"/>
            <a:ext cx="5536886" cy="615974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8685" r="16844"/>
          <a:stretch/>
        </p:blipFill>
        <p:spPr>
          <a:xfrm>
            <a:off x="5972155" y="1513491"/>
            <a:ext cx="6118015" cy="337715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3" name="TextBox 22"/>
          <p:cNvSpPr txBox="1"/>
          <p:nvPr/>
        </p:nvSpPr>
        <p:spPr>
          <a:xfrm>
            <a:off x="1018095" y="414779"/>
            <a:ext cx="4270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Marathon Runner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49971" y="1668544"/>
            <a:ext cx="2988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Sprinter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90972" y="6043750"/>
            <a:ext cx="3108960" cy="74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67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43746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07362" y="673662"/>
            <a:ext cx="95773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HOW TO KEEP THE SURVIVAL BRAIN CALM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827581" y="1765163"/>
            <a:ext cx="19828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harlemagne Std" panose="04020705060702020204" pitchFamily="82" charset="0"/>
                <a:ea typeface="Adobe Gothic Std B" panose="020B0800000000000000" pitchFamily="34" charset="-128"/>
                <a:cs typeface="+mn-cs"/>
              </a:rPr>
              <a:t>S</a:t>
            </a:r>
            <a:r>
              <a:rPr kumimoji="0" lang="en-NZ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harlemagne Std" panose="04020705060702020204" pitchFamily="82" charset="0"/>
                <a:ea typeface="+mn-ea"/>
                <a:cs typeface="+mn-cs"/>
              </a:rPr>
              <a:t>ome</a:t>
            </a:r>
            <a:endParaRPr kumimoji="0" lang="en-NZ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" panose="020406040505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harlemagne Std" panose="04020705060702020204" pitchFamily="82" charset="0"/>
                <a:ea typeface="+mn-ea"/>
                <a:cs typeface="+mn-cs"/>
              </a:rPr>
              <a:t>B</a:t>
            </a:r>
            <a:r>
              <a:rPr kumimoji="0" lang="en-NZ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harlemagne Std" panose="04020705060702020204" pitchFamily="82" charset="0"/>
                <a:ea typeface="+mn-ea"/>
                <a:cs typeface="+mn-cs"/>
              </a:rPr>
              <a:t>oys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harlemagne Std" panose="04020705060702020204" pitchFamily="82" charset="0"/>
                <a:ea typeface="+mn-ea"/>
                <a:cs typeface="+mn-cs"/>
              </a:rPr>
              <a:t>H</a:t>
            </a:r>
            <a:r>
              <a:rPr kumimoji="0" lang="en-NZ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harlemagne Std" panose="04020705060702020204" pitchFamily="82" charset="0"/>
                <a:ea typeface="+mn-ea"/>
                <a:cs typeface="+mn-cs"/>
              </a:rPr>
              <a:t>ave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harlemagne Std" panose="04020705060702020204" pitchFamily="82" charset="0"/>
                <a:ea typeface="+mn-ea"/>
                <a:cs typeface="+mn-cs"/>
              </a:rPr>
              <a:t>M</a:t>
            </a:r>
            <a:r>
              <a:rPr kumimoji="0" lang="en-NZ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harlemagne Std" panose="04020705060702020204" pitchFamily="82" charset="0"/>
                <a:ea typeface="+mn-ea"/>
                <a:cs typeface="+mn-cs"/>
              </a:rPr>
              <a:t>ullets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810433" y="1765163"/>
            <a:ext cx="631605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harlemagne Std" panose="04020705060702020204" pitchFamily="82" charset="0"/>
                <a:ea typeface="Adobe Gothic Std B" panose="020B0800000000000000" pitchFamily="34" charset="-128"/>
                <a:cs typeface="+mn-cs"/>
              </a:rPr>
              <a:t>S</a:t>
            </a:r>
            <a:r>
              <a:rPr kumimoji="0" lang="en-NZ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harlemagne Std" panose="04020705060702020204" pitchFamily="82" charset="0"/>
                <a:ea typeface="+mn-ea"/>
                <a:cs typeface="+mn-cs"/>
              </a:rPr>
              <a:t>ee</a:t>
            </a:r>
            <a:r>
              <a:rPr kumimoji="0" lang="en-NZ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NZ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</a:t>
            </a:r>
            <a:r>
              <a:rPr kumimoji="0" lang="en-NZ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" panose="02040604050505020304" pitchFamily="18" charset="0"/>
                <a:ea typeface="+mn-ea"/>
                <a:cs typeface="+mn-cs"/>
              </a:rPr>
              <a:t>….</a:t>
            </a:r>
            <a:endParaRPr kumimoji="0" lang="en-NZ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 panose="020406040505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Show me I </a:t>
            </a:r>
            <a:r>
              <a:rPr kumimoji="0" lang="en-NZ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harlemagne Std" panose="04020705060702020204" pitchFamily="82" charset="0"/>
                <a:ea typeface="+mn-ea"/>
                <a:cs typeface="+mn-cs"/>
              </a:rPr>
              <a:t>B</a:t>
            </a:r>
            <a:r>
              <a:rPr kumimoji="0" lang="en-NZ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harlemagne Std" panose="04020705060702020204" pitchFamily="82" charset="0"/>
                <a:ea typeface="+mn-ea"/>
                <a:cs typeface="+mn-cs"/>
              </a:rPr>
              <a:t>elong…</a:t>
            </a:r>
            <a:r>
              <a:rPr kumimoji="0" lang="en-NZ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rlemagne Std" panose="04020705060702020204" pitchFamily="82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Tell me what is </a:t>
            </a:r>
            <a:r>
              <a:rPr kumimoji="0" lang="en-NZ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harlemagne Std" panose="04020705060702020204" pitchFamily="82" charset="0"/>
                <a:ea typeface="+mn-ea"/>
                <a:cs typeface="+mn-cs"/>
              </a:rPr>
              <a:t>H</a:t>
            </a:r>
            <a:r>
              <a:rPr kumimoji="0" lang="en-NZ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harlemagne Std" panose="04020705060702020204" pitchFamily="82" charset="0"/>
                <a:ea typeface="+mn-ea"/>
                <a:cs typeface="+mn-cs"/>
              </a:rPr>
              <a:t>appening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Empower my </a:t>
            </a:r>
            <a:r>
              <a:rPr kumimoji="0" lang="en-NZ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harlemagne Std" panose="04020705060702020204" pitchFamily="82" charset="0"/>
                <a:ea typeface="+mn-ea"/>
                <a:cs typeface="+mn-cs"/>
              </a:rPr>
              <a:t>M</a:t>
            </a:r>
            <a:r>
              <a:rPr kumimoji="0" lang="en-NZ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harlemagne Std" panose="04020705060702020204" pitchFamily="82" charset="0"/>
                <a:ea typeface="+mn-ea"/>
                <a:cs typeface="+mn-cs"/>
              </a:rPr>
              <a:t>ana</a:t>
            </a:r>
          </a:p>
        </p:txBody>
      </p:sp>
    </p:spTree>
    <p:extLst>
      <p:ext uri="{BB962C8B-B14F-4D97-AF65-F5344CB8AC3E}">
        <p14:creationId xmlns:p14="http://schemas.microsoft.com/office/powerpoint/2010/main" val="226755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64608" y="673662"/>
            <a:ext cx="64627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HOW THE BRAIN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5238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CONNECTS</a:t>
            </a:r>
          </a:p>
        </p:txBody>
      </p:sp>
      <p:pic>
        <p:nvPicPr>
          <p:cNvPr id="12" name="Content Placeholder 4" descr="Description 2008-08-05 &lt;strong&gt;Dirt road&lt;/strong&gt; behind Vertical Ed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98" y="1620360"/>
            <a:ext cx="5208058" cy="3472039"/>
          </a:xfrm>
          <a:prstGeom prst="rect">
            <a:avLst/>
          </a:prstGeom>
          <a:effectLst>
            <a:outerShdw blurRad="635000" sx="96000" sy="96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2548492" y="5513081"/>
            <a:ext cx="7095019" cy="369332"/>
          </a:xfrm>
          <a:prstGeom prst="rect">
            <a:avLst/>
          </a:prstGeom>
          <a:solidFill>
            <a:srgbClr val="27226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More Repetitions = More Myelination = It Will Happen Faster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08792" y="5933762"/>
            <a:ext cx="6774419" cy="369332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What We See/Hear/Feel More Often = What Our Brain Will Learn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541ECD-C165-384E-8665-0C216F15D0C5}"/>
              </a:ext>
            </a:extLst>
          </p:cNvPr>
          <p:cNvSpPr txBox="1"/>
          <p:nvPr/>
        </p:nvSpPr>
        <p:spPr>
          <a:xfrm>
            <a:off x="6299200" y="2418080"/>
            <a:ext cx="43789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Myelin</a:t>
            </a:r>
          </a:p>
        </p:txBody>
      </p:sp>
      <p:pic>
        <p:nvPicPr>
          <p:cNvPr id="13" name="Picture 12" descr="M2 &lt;strong&gt;Motorway&lt;/strong&gt; in Kent © David Rayner :: Geograph Britain and Irelan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13084"/>
            <a:ext cx="4824247" cy="3472040"/>
          </a:xfrm>
          <a:prstGeom prst="rect">
            <a:avLst/>
          </a:prstGeom>
          <a:effectLst>
            <a:outerShdw blurRad="635000" sx="96000" sy="96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167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BC302-1241-4398-9CF1-2534ABB74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32723" y="1795653"/>
            <a:ext cx="2926080" cy="2468880"/>
          </a:xfrm>
        </p:spPr>
        <p:txBody>
          <a:bodyPr>
            <a:normAutofit/>
          </a:bodyPr>
          <a:lstStyle/>
          <a:p>
            <a:pPr algn="l"/>
            <a:r>
              <a:rPr lang="en-NZ" sz="4000" dirty="0"/>
              <a:t>What does a dog say?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156830-66D1-4A0E-ADA0-70ED954FDF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9"/>
          <a:stretch/>
        </p:blipFill>
        <p:spPr>
          <a:xfrm>
            <a:off x="912385" y="1314910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8A673C-5240-40F6-ACCE-6B21F432C4CC}"/>
              </a:ext>
            </a:extLst>
          </p:cNvPr>
          <p:cNvSpPr txBox="1"/>
          <p:nvPr/>
        </p:nvSpPr>
        <p:spPr>
          <a:xfrm>
            <a:off x="1852612" y="200025"/>
            <a:ext cx="8486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2278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Template Development</a:t>
            </a:r>
            <a:endParaRPr kumimoji="0" lang="en-NZ" sz="4400" b="1" i="0" u="none" strike="noStrike" kern="1200" cap="none" spc="0" normalizeH="0" baseline="0" noProof="0" dirty="0">
              <a:ln>
                <a:noFill/>
              </a:ln>
              <a:solidFill>
                <a:srgbClr val="92278F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52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D8233B0-41B5-4D9A-AEEC-13DB66A8C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A1A49E-25CC-4688-9CF9-59E59A3E5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n-US" sz="3800"/>
              <a:t>Consider someone you have been supporting for over six months:</a:t>
            </a:r>
            <a:endParaRPr lang="en-NZ" sz="38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69BCFF7-E549-4A87-96BF-39BEE9382AD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25264" y="2598710"/>
          <a:ext cx="10039472" cy="3438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9297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D8233B0-41B5-4D9A-AEEC-13DB66A8C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F46DD-0939-4ED2-916C-E97EE6B5B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n-US" sz="5400" dirty="0"/>
              <a:t>To Support Improvement… </a:t>
            </a:r>
            <a:endParaRPr lang="en-NZ" sz="5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4AA6778-F61E-41B5-9F5A-8BC31806731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25264" y="2598710"/>
          <a:ext cx="10039472" cy="3438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34788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FAE65CDB-4898-412F-8451-C26D0EEF9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35B9823A-85C3-4837-8700-3D94F9B36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7235" y="0"/>
            <a:ext cx="789032" cy="6865831"/>
          </a:xfrm>
          <a:custGeom>
            <a:avLst/>
            <a:gdLst>
              <a:gd name="connsiteX0" fmla="*/ 2648 w 789032"/>
              <a:gd name="connsiteY0" fmla="*/ 0 h 6865831"/>
              <a:gd name="connsiteX1" fmla="*/ 789032 w 789032"/>
              <a:gd name="connsiteY1" fmla="*/ 0 h 6865831"/>
              <a:gd name="connsiteX2" fmla="*/ 789032 w 789032"/>
              <a:gd name="connsiteY2" fmla="*/ 1621639 h 6865831"/>
              <a:gd name="connsiteX3" fmla="*/ 789032 w 789032"/>
              <a:gd name="connsiteY3" fmla="*/ 1900580 h 6865831"/>
              <a:gd name="connsiteX4" fmla="*/ 789032 w 789032"/>
              <a:gd name="connsiteY4" fmla="*/ 6865831 h 6865831"/>
              <a:gd name="connsiteX5" fmla="*/ 0 w 789032"/>
              <a:gd name="connsiteY5" fmla="*/ 6399058 h 6865831"/>
              <a:gd name="connsiteX6" fmla="*/ 0 w 789032"/>
              <a:gd name="connsiteY6" fmla="*/ 1154866 h 6865831"/>
              <a:gd name="connsiteX7" fmla="*/ 2648 w 789032"/>
              <a:gd name="connsiteY7" fmla="*/ 1156433 h 6865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9032" h="6865831">
                <a:moveTo>
                  <a:pt x="2648" y="0"/>
                </a:moveTo>
                <a:lnTo>
                  <a:pt x="789032" y="0"/>
                </a:lnTo>
                <a:lnTo>
                  <a:pt x="789032" y="1621639"/>
                </a:lnTo>
                <a:lnTo>
                  <a:pt x="789032" y="1900580"/>
                </a:lnTo>
                <a:lnTo>
                  <a:pt x="789032" y="6865831"/>
                </a:lnTo>
                <a:lnTo>
                  <a:pt x="0" y="6399058"/>
                </a:lnTo>
                <a:lnTo>
                  <a:pt x="0" y="1154866"/>
                </a:lnTo>
                <a:lnTo>
                  <a:pt x="2648" y="115643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Freeform 7">
            <a:extLst>
              <a:ext uri="{FF2B5EF4-FFF2-40B4-BE49-F238E27FC236}">
                <a16:creationId xmlns:a16="http://schemas.microsoft.com/office/drawing/2014/main" id="{C88457FB-36A5-4F46-8EC9-EAF074E9E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017236" y="887217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447F8429-458B-48A4-A9FC-1EB6895CFC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498749" cy="6150193"/>
          </a:xfrm>
          <a:prstGeom prst="rect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Picture">
            <a:extLst>
              <a:ext uri="{FF2B5EF4-FFF2-40B4-BE49-F238E27FC236}">
                <a16:creationId xmlns:a16="http://schemas.microsoft.com/office/drawing/2014/main" id="{65C852C7-F539-4D3D-9034-D59A99948A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2" r="23764"/>
          <a:stretch/>
        </p:blipFill>
        <p:spPr bwMode="auto">
          <a:xfrm>
            <a:off x="2947639" y="3891646"/>
            <a:ext cx="3961276" cy="255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">
            <a:extLst>
              <a:ext uri="{FF2B5EF4-FFF2-40B4-BE49-F238E27FC236}">
                <a16:creationId xmlns:a16="http://schemas.microsoft.com/office/drawing/2014/main" id="{5544297B-42F6-45AC-9975-41B2C59B9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804744" y="0"/>
            <a:ext cx="43842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DC40C7-801B-4AF6-8B9F-0070DB604F40}"/>
              </a:ext>
            </a:extLst>
          </p:cNvPr>
          <p:cNvSpPr txBox="1"/>
          <p:nvPr/>
        </p:nvSpPr>
        <p:spPr>
          <a:xfrm>
            <a:off x="8144953" y="1432861"/>
            <a:ext cx="3644895" cy="27338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For More Information check out 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/>
              </a:rPr>
              <a:t>engagetraining.co.nz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www.facebook.com/EngageKB</a:t>
            </a:r>
            <a:endParaRPr kumimoji="0" lang="en-NZ" alt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3D1E2A-6C7A-4BE9-8190-DF05EBA26257}"/>
              </a:ext>
            </a:extLst>
          </p:cNvPr>
          <p:cNvSpPr txBox="1"/>
          <p:nvPr/>
        </p:nvSpPr>
        <p:spPr>
          <a:xfrm>
            <a:off x="401194" y="5733277"/>
            <a:ext cx="2581274" cy="707886"/>
          </a:xfrm>
          <a:prstGeom prst="rect">
            <a:avLst/>
          </a:prstGeom>
          <a:gradFill flip="none" rotWithShape="1">
            <a:gsLst>
              <a:gs pos="99000">
                <a:srgbClr val="C00000"/>
              </a:gs>
              <a:gs pos="29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TEDx Talk</a:t>
            </a:r>
          </a:p>
        </p:txBody>
      </p:sp>
      <p:pic>
        <p:nvPicPr>
          <p:cNvPr id="4" name="Picture 3" descr="A drawing of a face&#10;&#10;Description automatically generated">
            <a:extLst>
              <a:ext uri="{FF2B5EF4-FFF2-40B4-BE49-F238E27FC236}">
                <a16:creationId xmlns:a16="http://schemas.microsoft.com/office/drawing/2014/main" id="{BDB08F8E-3979-440C-BCDD-AADB9FCD17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63" y="4720660"/>
            <a:ext cx="4167569" cy="12398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7D73F7-CE99-45D4-BF75-870331C176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152" y="171174"/>
            <a:ext cx="3924347" cy="30126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270D76-D1CC-41B3-9637-C19D6B24FC80}"/>
              </a:ext>
            </a:extLst>
          </p:cNvPr>
          <p:cNvSpPr txBox="1"/>
          <p:nvPr/>
        </p:nvSpPr>
        <p:spPr>
          <a:xfrm>
            <a:off x="4317254" y="2479869"/>
            <a:ext cx="2581274" cy="707886"/>
          </a:xfrm>
          <a:prstGeom prst="rect">
            <a:avLst/>
          </a:prstGeom>
          <a:gradFill flip="none" rotWithShape="1">
            <a:gsLst>
              <a:gs pos="99000">
                <a:srgbClr val="385723"/>
              </a:gs>
              <a:gs pos="29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NZ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odcasts</a:t>
            </a:r>
            <a:endParaRPr kumimoji="0" lang="en-NZ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586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group of people smiling">
            <a:extLst>
              <a:ext uri="{FF2B5EF4-FFF2-40B4-BE49-F238E27FC236}">
                <a16:creationId xmlns:a16="http://schemas.microsoft.com/office/drawing/2014/main" id="{7B648823-3EA5-86B7-2247-48A8CDEF37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1" b="26929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06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5964CBE2-084A-47DF-A704-CF5F6217B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F1837D-DCBA-41BB-AE78-ED6EDD0342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512" y="570637"/>
            <a:ext cx="4826795" cy="2858363"/>
          </a:xfrm>
        </p:spPr>
        <p:txBody>
          <a:bodyPr>
            <a:normAutofit/>
          </a:bodyPr>
          <a:lstStyle/>
          <a:p>
            <a:pPr algn="l"/>
            <a:r>
              <a:rPr lang="en-US" sz="7200" dirty="0">
                <a:solidFill>
                  <a:schemeClr val="bg1"/>
                </a:solidFill>
              </a:rPr>
              <a:t>Defining Trauma</a:t>
            </a:r>
            <a:endParaRPr lang="en-NZ" sz="72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E938D7-8D0A-4412-B419-CC0C25D9C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024" y="3636579"/>
            <a:ext cx="4987707" cy="2858363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EVENT</a:t>
            </a:r>
            <a:r>
              <a:rPr lang="en-US" dirty="0">
                <a:solidFill>
                  <a:schemeClr val="bg1"/>
                </a:solidFill>
              </a:rPr>
              <a:t> - what occurred in the environment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</a:rPr>
              <a:t>EXPERIENCE</a:t>
            </a:r>
            <a:r>
              <a:rPr lang="en-US" dirty="0">
                <a:solidFill>
                  <a:schemeClr val="bg1"/>
                </a:solidFill>
              </a:rPr>
              <a:t> – How did </a:t>
            </a:r>
            <a:r>
              <a:rPr lang="en-US" u="sng" dirty="0">
                <a:solidFill>
                  <a:schemeClr val="bg1"/>
                </a:solidFill>
              </a:rPr>
              <a:t>their</a:t>
            </a:r>
            <a:r>
              <a:rPr lang="en-US" dirty="0">
                <a:solidFill>
                  <a:schemeClr val="bg1"/>
                </a:solidFill>
              </a:rPr>
              <a:t> brain and body experience the event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</a:rPr>
              <a:t>EFFECT</a:t>
            </a:r>
            <a:r>
              <a:rPr lang="en-US" dirty="0">
                <a:solidFill>
                  <a:schemeClr val="bg1"/>
                </a:solidFill>
              </a:rPr>
              <a:t> – Is there an ongoing effect </a:t>
            </a:r>
            <a:endParaRPr lang="en-NZ" dirty="0">
              <a:solidFill>
                <a:schemeClr val="bg1"/>
              </a:solidFill>
            </a:endParaRPr>
          </a:p>
        </p:txBody>
      </p:sp>
      <p:pic>
        <p:nvPicPr>
          <p:cNvPr id="1026" name="Picture 2" descr="Twists, turns, thrills and spills: the physics of rollercoasters – Physics  World">
            <a:extLst>
              <a:ext uri="{FF2B5EF4-FFF2-40B4-BE49-F238E27FC236}">
                <a16:creationId xmlns:a16="http://schemas.microsoft.com/office/drawing/2014/main" id="{8927E29F-DF64-4B5E-A482-D01A1D8A6E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2" r="1376" b="-2"/>
          <a:stretch/>
        </p:blipFill>
        <p:spPr bwMode="auto">
          <a:xfrm>
            <a:off x="6096000" y="841375"/>
            <a:ext cx="5260975" cy="4707593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noFill/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686A5CBB-E03B-4019-8BCD-78975D39E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94993204-9792-4E61-A83C-73D4379E2B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45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2AEE0DC-EC90-49DA-9DDD-FD9240C7A3B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5108" r="9560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4A2198-6CDD-41A0-9E3F-363085612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8765B6-301C-4FB6-88D2-511E0DEBC7A9}"/>
              </a:ext>
            </a:extLst>
          </p:cNvPr>
          <p:cNvSpPr/>
          <p:nvPr/>
        </p:nvSpPr>
        <p:spPr>
          <a:xfrm>
            <a:off x="4181475" y="2905125"/>
            <a:ext cx="7010400" cy="199072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38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drawing, graphics, clipart, creativity&#10;&#10;Description automatically generated">
            <a:extLst>
              <a:ext uri="{FF2B5EF4-FFF2-40B4-BE49-F238E27FC236}">
                <a16:creationId xmlns:a16="http://schemas.microsoft.com/office/drawing/2014/main" id="{182AE607-B942-D0BB-3663-A2E40B3527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245" y="1544243"/>
            <a:ext cx="3420009" cy="39548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09287" y="673662"/>
            <a:ext cx="59734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INTRODUCING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5238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BRAIN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664898" y="2016124"/>
            <a:ext cx="3095221" cy="373392"/>
            <a:chOff x="1664898" y="2016124"/>
            <a:chExt cx="3095221" cy="373392"/>
          </a:xfrm>
        </p:grpSpPr>
        <p:sp>
          <p:nvSpPr>
            <p:cNvPr id="5" name="Flowchart: Off-page Connector 4"/>
            <p:cNvSpPr/>
            <p:nvPr/>
          </p:nvSpPr>
          <p:spPr>
            <a:xfrm>
              <a:off x="1664898" y="2016125"/>
              <a:ext cx="3095221" cy="373391"/>
            </a:xfrm>
            <a:prstGeom prst="flowChartOffpageConnector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2074217" y="2016124"/>
              <a:ext cx="227658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UPPER/GREEN BRAIN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431881" y="4675668"/>
            <a:ext cx="3095221" cy="376163"/>
            <a:chOff x="7431881" y="4675668"/>
            <a:chExt cx="3095221" cy="376163"/>
          </a:xfrm>
        </p:grpSpPr>
        <p:sp>
          <p:nvSpPr>
            <p:cNvPr id="6" name="Flowchart: Off-page Connector 5"/>
            <p:cNvSpPr/>
            <p:nvPr/>
          </p:nvSpPr>
          <p:spPr>
            <a:xfrm rot="10800000">
              <a:off x="7431881" y="4675668"/>
              <a:ext cx="3095221" cy="373391"/>
            </a:xfrm>
            <a:prstGeom prst="flowChartOffpage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944754" y="4713277"/>
              <a:ext cx="206947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LOWER/RED BRAIN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1228758" y="2774285"/>
            <a:ext cx="29277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Over-ride Impulses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Plan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Sequence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Time Management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Abstract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Empathy</a:t>
            </a:r>
          </a:p>
        </p:txBody>
      </p:sp>
      <p:sp>
        <p:nvSpPr>
          <p:cNvPr id="9" name="Rectangle 8"/>
          <p:cNvSpPr/>
          <p:nvPr/>
        </p:nvSpPr>
        <p:spPr>
          <a:xfrm>
            <a:off x="7765912" y="2706395"/>
            <a:ext cx="276119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Survival Tasks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Impulsive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Irrational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‘Two years old’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Selfish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 flipV="1">
            <a:off x="4156483" y="2914831"/>
            <a:ext cx="1601335" cy="391895"/>
          </a:xfrm>
          <a:prstGeom prst="straightConnector1">
            <a:avLst/>
          </a:prstGeom>
          <a:ln w="4445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 flipH="1" flipV="1">
            <a:off x="6432698" y="4051005"/>
            <a:ext cx="1333214" cy="8506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561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29F5AB-3BF0-4B1B-A53F-101B14A921B0}"/>
              </a:ext>
            </a:extLst>
          </p:cNvPr>
          <p:cNvSpPr txBox="1"/>
          <p:nvPr/>
        </p:nvSpPr>
        <p:spPr>
          <a:xfrm>
            <a:off x="4723166" y="697805"/>
            <a:ext cx="6309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Neuroception</a:t>
            </a:r>
            <a:endParaRPr kumimoji="0" lang="en-NZ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0B213B-84B2-44DA-A948-F61F70228415}"/>
              </a:ext>
            </a:extLst>
          </p:cNvPr>
          <p:cNvSpPr txBox="1"/>
          <p:nvPr/>
        </p:nvSpPr>
        <p:spPr>
          <a:xfrm>
            <a:off x="4845758" y="1713468"/>
            <a:ext cx="6064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“AM I SAFE?”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7E94B1-CCA8-47E8-8840-B3F845A28E8B}"/>
              </a:ext>
            </a:extLst>
          </p:cNvPr>
          <p:cNvSpPr/>
          <p:nvPr/>
        </p:nvSpPr>
        <p:spPr>
          <a:xfrm>
            <a:off x="0" y="0"/>
            <a:ext cx="3320249" cy="6858000"/>
          </a:xfrm>
          <a:prstGeom prst="rect">
            <a:avLst/>
          </a:prstGeom>
          <a:gradFill>
            <a:gsLst>
              <a:gs pos="0">
                <a:srgbClr val="852382"/>
              </a:gs>
              <a:gs pos="100000">
                <a:srgbClr val="272266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2D4139-A391-483C-980C-D134B2DC019E}"/>
              </a:ext>
            </a:extLst>
          </p:cNvPr>
          <p:cNvSpPr/>
          <p:nvPr/>
        </p:nvSpPr>
        <p:spPr>
          <a:xfrm>
            <a:off x="859905" y="697805"/>
            <a:ext cx="1600438" cy="5462393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ACTIVATING 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STRESS RESPONSE</a:t>
            </a:r>
          </a:p>
        </p:txBody>
      </p:sp>
      <p:pic>
        <p:nvPicPr>
          <p:cNvPr id="1028" name="Picture 4" descr="Radar screen vector image | Public domain vectors">
            <a:extLst>
              <a:ext uri="{FF2B5EF4-FFF2-40B4-BE49-F238E27FC236}">
                <a16:creationId xmlns:a16="http://schemas.microsoft.com/office/drawing/2014/main" id="{320BCA23-49A9-459F-B040-EE99BEF6E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59879"/>
            <a:ext cx="3567114" cy="35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28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3320249" cy="6858000"/>
          </a:xfrm>
          <a:prstGeom prst="rect">
            <a:avLst/>
          </a:prstGeom>
          <a:gradFill>
            <a:gsLst>
              <a:gs pos="0">
                <a:srgbClr val="852382"/>
              </a:gs>
              <a:gs pos="100000">
                <a:srgbClr val="272266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59905" y="697805"/>
            <a:ext cx="1600438" cy="5462393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ACTIVATING 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STRESS RESPONSE</a:t>
            </a:r>
          </a:p>
        </p:txBody>
      </p:sp>
      <p:cxnSp>
        <p:nvCxnSpPr>
          <p:cNvPr id="5" name="Straight Connector 4"/>
          <p:cNvCxnSpPr>
            <a:stCxn id="3" idx="3"/>
          </p:cNvCxnSpPr>
          <p:nvPr/>
        </p:nvCxnSpPr>
        <p:spPr>
          <a:xfrm flipH="1">
            <a:off x="2556769" y="3429000"/>
            <a:ext cx="7634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0" y="3429000"/>
            <a:ext cx="7634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7538910" y="2647951"/>
            <a:ext cx="0" cy="2815708"/>
          </a:xfrm>
          <a:prstGeom prst="line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383945" y="1170712"/>
            <a:ext cx="630993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INCREASED CHANCE GOING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DIE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380911" y="5463659"/>
            <a:ext cx="2315998" cy="658297"/>
            <a:chOff x="6380911" y="5463659"/>
            <a:chExt cx="2315998" cy="658297"/>
          </a:xfrm>
        </p:grpSpPr>
        <p:sp>
          <p:nvSpPr>
            <p:cNvPr id="7" name="Rounded Rectangle 6"/>
            <p:cNvSpPr/>
            <p:nvPr/>
          </p:nvSpPr>
          <p:spPr>
            <a:xfrm>
              <a:off x="6380911" y="5463659"/>
              <a:ext cx="2315998" cy="658297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97175" y="5561974"/>
              <a:ext cx="168347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STRESSOR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76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20113" y="1951953"/>
            <a:ext cx="1551798" cy="4401893"/>
            <a:chOff x="4839326" y="1246789"/>
            <a:chExt cx="1057635" cy="3000130"/>
          </a:xfrm>
          <a:gradFill>
            <a:gsLst>
              <a:gs pos="0">
                <a:srgbClr val="852382"/>
              </a:gs>
              <a:gs pos="100000">
                <a:srgbClr val="272266"/>
              </a:gs>
            </a:gsLst>
            <a:lin ang="13500000" scaled="1"/>
          </a:gradFill>
        </p:grpSpPr>
        <p:sp>
          <p:nvSpPr>
            <p:cNvPr id="3" name="Freeform 25"/>
            <p:cNvSpPr>
              <a:spLocks/>
            </p:cNvSpPr>
            <p:nvPr/>
          </p:nvSpPr>
          <p:spPr bwMode="auto">
            <a:xfrm>
              <a:off x="5364642" y="1246789"/>
              <a:ext cx="532319" cy="30001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41"/>
                </a:cxn>
                <a:cxn ang="0">
                  <a:pos x="12" y="395"/>
                </a:cxn>
                <a:cxn ang="0">
                  <a:pos x="33" y="470"/>
                </a:cxn>
                <a:cxn ang="0">
                  <a:pos x="41" y="505"/>
                </a:cxn>
                <a:cxn ang="0">
                  <a:pos x="55" y="577"/>
                </a:cxn>
                <a:cxn ang="0">
                  <a:pos x="54" y="619"/>
                </a:cxn>
                <a:cxn ang="0">
                  <a:pos x="67" y="628"/>
                </a:cxn>
                <a:cxn ang="0">
                  <a:pos x="90" y="621"/>
                </a:cxn>
                <a:cxn ang="0">
                  <a:pos x="76" y="604"/>
                </a:cxn>
                <a:cxn ang="0">
                  <a:pos x="79" y="548"/>
                </a:cxn>
                <a:cxn ang="0">
                  <a:pos x="66" y="469"/>
                </a:cxn>
                <a:cxn ang="0">
                  <a:pos x="63" y="441"/>
                </a:cxn>
                <a:cxn ang="0">
                  <a:pos x="62" y="405"/>
                </a:cxn>
                <a:cxn ang="0">
                  <a:pos x="61" y="315"/>
                </a:cxn>
                <a:cxn ang="0">
                  <a:pos x="48" y="226"/>
                </a:cxn>
                <a:cxn ang="0">
                  <a:pos x="60" y="191"/>
                </a:cxn>
                <a:cxn ang="0">
                  <a:pos x="67" y="222"/>
                </a:cxn>
                <a:cxn ang="0">
                  <a:pos x="85" y="293"/>
                </a:cxn>
                <a:cxn ang="0">
                  <a:pos x="87" y="325"/>
                </a:cxn>
                <a:cxn ang="0">
                  <a:pos x="85" y="342"/>
                </a:cxn>
                <a:cxn ang="0">
                  <a:pos x="86" y="350"/>
                </a:cxn>
                <a:cxn ang="0">
                  <a:pos x="82" y="351"/>
                </a:cxn>
                <a:cxn ang="0">
                  <a:pos x="87" y="364"/>
                </a:cxn>
                <a:cxn ang="0">
                  <a:pos x="104" y="358"/>
                </a:cxn>
                <a:cxn ang="0">
                  <a:pos x="111" y="344"/>
                </a:cxn>
                <a:cxn ang="0">
                  <a:pos x="107" y="323"/>
                </a:cxn>
                <a:cxn ang="0">
                  <a:pos x="105" y="280"/>
                </a:cxn>
                <a:cxn ang="0">
                  <a:pos x="95" y="220"/>
                </a:cxn>
                <a:cxn ang="0">
                  <a:pos x="85" y="162"/>
                </a:cxn>
                <a:cxn ang="0">
                  <a:pos x="60" y="106"/>
                </a:cxn>
                <a:cxn ang="0">
                  <a:pos x="21" y="74"/>
                </a:cxn>
                <a:cxn ang="0">
                  <a:pos x="23" y="64"/>
                </a:cxn>
                <a:cxn ang="0">
                  <a:pos x="26" y="63"/>
                </a:cxn>
                <a:cxn ang="0">
                  <a:pos x="30" y="54"/>
                </a:cxn>
                <a:cxn ang="0">
                  <a:pos x="29" y="39"/>
                </a:cxn>
                <a:cxn ang="0">
                  <a:pos x="25" y="10"/>
                </a:cxn>
                <a:cxn ang="0">
                  <a:pos x="0" y="0"/>
                </a:cxn>
              </a:cxnLst>
              <a:rect l="0" t="0" r="r" b="b"/>
              <a:pathLst>
                <a:path w="112" h="629">
                  <a:moveTo>
                    <a:pt x="0" y="0"/>
                  </a:moveTo>
                  <a:cubicBezTo>
                    <a:pt x="0" y="341"/>
                    <a:pt x="0" y="341"/>
                    <a:pt x="0" y="341"/>
                  </a:cubicBezTo>
                  <a:cubicBezTo>
                    <a:pt x="0" y="341"/>
                    <a:pt x="3" y="374"/>
                    <a:pt x="12" y="395"/>
                  </a:cubicBezTo>
                  <a:cubicBezTo>
                    <a:pt x="20" y="416"/>
                    <a:pt x="25" y="459"/>
                    <a:pt x="33" y="470"/>
                  </a:cubicBezTo>
                  <a:cubicBezTo>
                    <a:pt x="42" y="481"/>
                    <a:pt x="40" y="490"/>
                    <a:pt x="41" y="505"/>
                  </a:cubicBezTo>
                  <a:cubicBezTo>
                    <a:pt x="42" y="520"/>
                    <a:pt x="55" y="557"/>
                    <a:pt x="55" y="577"/>
                  </a:cubicBezTo>
                  <a:cubicBezTo>
                    <a:pt x="56" y="597"/>
                    <a:pt x="53" y="612"/>
                    <a:pt x="54" y="619"/>
                  </a:cubicBezTo>
                  <a:cubicBezTo>
                    <a:pt x="54" y="627"/>
                    <a:pt x="55" y="629"/>
                    <a:pt x="67" y="628"/>
                  </a:cubicBezTo>
                  <a:cubicBezTo>
                    <a:pt x="78" y="626"/>
                    <a:pt x="92" y="627"/>
                    <a:pt x="90" y="621"/>
                  </a:cubicBezTo>
                  <a:cubicBezTo>
                    <a:pt x="88" y="616"/>
                    <a:pt x="76" y="617"/>
                    <a:pt x="76" y="604"/>
                  </a:cubicBezTo>
                  <a:cubicBezTo>
                    <a:pt x="75" y="591"/>
                    <a:pt x="75" y="585"/>
                    <a:pt x="79" y="548"/>
                  </a:cubicBezTo>
                  <a:cubicBezTo>
                    <a:pt x="82" y="511"/>
                    <a:pt x="78" y="483"/>
                    <a:pt x="66" y="469"/>
                  </a:cubicBezTo>
                  <a:cubicBezTo>
                    <a:pt x="66" y="469"/>
                    <a:pt x="68" y="453"/>
                    <a:pt x="63" y="441"/>
                  </a:cubicBezTo>
                  <a:cubicBezTo>
                    <a:pt x="58" y="429"/>
                    <a:pt x="61" y="424"/>
                    <a:pt x="62" y="405"/>
                  </a:cubicBezTo>
                  <a:cubicBezTo>
                    <a:pt x="62" y="387"/>
                    <a:pt x="67" y="352"/>
                    <a:pt x="61" y="315"/>
                  </a:cubicBezTo>
                  <a:cubicBezTo>
                    <a:pt x="56" y="277"/>
                    <a:pt x="43" y="243"/>
                    <a:pt x="48" y="226"/>
                  </a:cubicBezTo>
                  <a:cubicBezTo>
                    <a:pt x="54" y="209"/>
                    <a:pt x="60" y="191"/>
                    <a:pt x="60" y="191"/>
                  </a:cubicBezTo>
                  <a:cubicBezTo>
                    <a:pt x="60" y="191"/>
                    <a:pt x="67" y="212"/>
                    <a:pt x="67" y="222"/>
                  </a:cubicBezTo>
                  <a:cubicBezTo>
                    <a:pt x="67" y="232"/>
                    <a:pt x="78" y="278"/>
                    <a:pt x="85" y="293"/>
                  </a:cubicBezTo>
                  <a:cubicBezTo>
                    <a:pt x="92" y="308"/>
                    <a:pt x="89" y="320"/>
                    <a:pt x="87" y="325"/>
                  </a:cubicBezTo>
                  <a:cubicBezTo>
                    <a:pt x="85" y="330"/>
                    <a:pt x="83" y="337"/>
                    <a:pt x="85" y="342"/>
                  </a:cubicBezTo>
                  <a:cubicBezTo>
                    <a:pt x="86" y="347"/>
                    <a:pt x="86" y="350"/>
                    <a:pt x="86" y="350"/>
                  </a:cubicBezTo>
                  <a:cubicBezTo>
                    <a:pt x="86" y="350"/>
                    <a:pt x="84" y="348"/>
                    <a:pt x="82" y="351"/>
                  </a:cubicBezTo>
                  <a:cubicBezTo>
                    <a:pt x="81" y="353"/>
                    <a:pt x="82" y="360"/>
                    <a:pt x="87" y="364"/>
                  </a:cubicBezTo>
                  <a:cubicBezTo>
                    <a:pt x="93" y="368"/>
                    <a:pt x="98" y="365"/>
                    <a:pt x="104" y="358"/>
                  </a:cubicBezTo>
                  <a:cubicBezTo>
                    <a:pt x="109" y="352"/>
                    <a:pt x="112" y="351"/>
                    <a:pt x="111" y="344"/>
                  </a:cubicBezTo>
                  <a:cubicBezTo>
                    <a:pt x="110" y="337"/>
                    <a:pt x="108" y="329"/>
                    <a:pt x="107" y="323"/>
                  </a:cubicBezTo>
                  <a:cubicBezTo>
                    <a:pt x="107" y="317"/>
                    <a:pt x="106" y="297"/>
                    <a:pt x="105" y="280"/>
                  </a:cubicBezTo>
                  <a:cubicBezTo>
                    <a:pt x="104" y="263"/>
                    <a:pt x="101" y="238"/>
                    <a:pt x="95" y="220"/>
                  </a:cubicBezTo>
                  <a:cubicBezTo>
                    <a:pt x="88" y="201"/>
                    <a:pt x="83" y="176"/>
                    <a:pt x="85" y="162"/>
                  </a:cubicBezTo>
                  <a:cubicBezTo>
                    <a:pt x="86" y="148"/>
                    <a:pt x="87" y="112"/>
                    <a:pt x="60" y="106"/>
                  </a:cubicBezTo>
                  <a:cubicBezTo>
                    <a:pt x="34" y="100"/>
                    <a:pt x="21" y="91"/>
                    <a:pt x="21" y="74"/>
                  </a:cubicBezTo>
                  <a:cubicBezTo>
                    <a:pt x="21" y="74"/>
                    <a:pt x="21" y="68"/>
                    <a:pt x="23" y="64"/>
                  </a:cubicBezTo>
                  <a:cubicBezTo>
                    <a:pt x="23" y="64"/>
                    <a:pt x="24" y="65"/>
                    <a:pt x="26" y="63"/>
                  </a:cubicBezTo>
                  <a:cubicBezTo>
                    <a:pt x="27" y="62"/>
                    <a:pt x="27" y="57"/>
                    <a:pt x="30" y="54"/>
                  </a:cubicBezTo>
                  <a:cubicBezTo>
                    <a:pt x="33" y="50"/>
                    <a:pt x="35" y="41"/>
                    <a:pt x="29" y="39"/>
                  </a:cubicBezTo>
                  <a:cubicBezTo>
                    <a:pt x="29" y="39"/>
                    <a:pt x="32" y="19"/>
                    <a:pt x="25" y="10"/>
                  </a:cubicBezTo>
                  <a:cubicBezTo>
                    <a:pt x="18" y="1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 26"/>
            <p:cNvSpPr>
              <a:spLocks/>
            </p:cNvSpPr>
            <p:nvPr/>
          </p:nvSpPr>
          <p:spPr bwMode="auto">
            <a:xfrm>
              <a:off x="4839326" y="1246789"/>
              <a:ext cx="534654" cy="3000130"/>
            </a:xfrm>
            <a:custGeom>
              <a:avLst/>
              <a:gdLst/>
              <a:ahLst/>
              <a:cxnLst>
                <a:cxn ang="0">
                  <a:pos x="112" y="0"/>
                </a:cxn>
                <a:cxn ang="0">
                  <a:pos x="112" y="341"/>
                </a:cxn>
                <a:cxn ang="0">
                  <a:pos x="100" y="395"/>
                </a:cxn>
                <a:cxn ang="0">
                  <a:pos x="78" y="470"/>
                </a:cxn>
                <a:cxn ang="0">
                  <a:pos x="71" y="505"/>
                </a:cxn>
                <a:cxn ang="0">
                  <a:pos x="56" y="577"/>
                </a:cxn>
                <a:cxn ang="0">
                  <a:pos x="58" y="619"/>
                </a:cxn>
                <a:cxn ang="0">
                  <a:pos x="45" y="628"/>
                </a:cxn>
                <a:cxn ang="0">
                  <a:pos x="22" y="621"/>
                </a:cxn>
                <a:cxn ang="0">
                  <a:pos x="36" y="604"/>
                </a:cxn>
                <a:cxn ang="0">
                  <a:pos x="33" y="548"/>
                </a:cxn>
                <a:cxn ang="0">
                  <a:pos x="45" y="469"/>
                </a:cxn>
                <a:cxn ang="0">
                  <a:pos x="49" y="441"/>
                </a:cxn>
                <a:cxn ang="0">
                  <a:pos x="50" y="405"/>
                </a:cxn>
                <a:cxn ang="0">
                  <a:pos x="50" y="315"/>
                </a:cxn>
                <a:cxn ang="0">
                  <a:pos x="63" y="226"/>
                </a:cxn>
                <a:cxn ang="0">
                  <a:pos x="52" y="191"/>
                </a:cxn>
                <a:cxn ang="0">
                  <a:pos x="45" y="222"/>
                </a:cxn>
                <a:cxn ang="0">
                  <a:pos x="27" y="293"/>
                </a:cxn>
                <a:cxn ang="0">
                  <a:pos x="24" y="325"/>
                </a:cxn>
                <a:cxn ang="0">
                  <a:pos x="27" y="342"/>
                </a:cxn>
                <a:cxn ang="0">
                  <a:pos x="26" y="350"/>
                </a:cxn>
                <a:cxn ang="0">
                  <a:pos x="29" y="351"/>
                </a:cxn>
                <a:cxn ang="0">
                  <a:pos x="24" y="364"/>
                </a:cxn>
                <a:cxn ang="0">
                  <a:pos x="8" y="358"/>
                </a:cxn>
                <a:cxn ang="0">
                  <a:pos x="1" y="344"/>
                </a:cxn>
                <a:cxn ang="0">
                  <a:pos x="4" y="323"/>
                </a:cxn>
                <a:cxn ang="0">
                  <a:pos x="7" y="280"/>
                </a:cxn>
                <a:cxn ang="0">
                  <a:pos x="17" y="220"/>
                </a:cxn>
                <a:cxn ang="0">
                  <a:pos x="27" y="162"/>
                </a:cxn>
                <a:cxn ang="0">
                  <a:pos x="51" y="106"/>
                </a:cxn>
                <a:cxn ang="0">
                  <a:pos x="91" y="74"/>
                </a:cxn>
                <a:cxn ang="0">
                  <a:pos x="89" y="64"/>
                </a:cxn>
                <a:cxn ang="0">
                  <a:pos x="86" y="63"/>
                </a:cxn>
                <a:cxn ang="0">
                  <a:pos x="81" y="54"/>
                </a:cxn>
                <a:cxn ang="0">
                  <a:pos x="83" y="39"/>
                </a:cxn>
                <a:cxn ang="0">
                  <a:pos x="87" y="10"/>
                </a:cxn>
                <a:cxn ang="0">
                  <a:pos x="112" y="0"/>
                </a:cxn>
              </a:cxnLst>
              <a:rect l="0" t="0" r="r" b="b"/>
              <a:pathLst>
                <a:path w="112" h="629">
                  <a:moveTo>
                    <a:pt x="112" y="0"/>
                  </a:moveTo>
                  <a:cubicBezTo>
                    <a:pt x="112" y="341"/>
                    <a:pt x="112" y="341"/>
                    <a:pt x="112" y="341"/>
                  </a:cubicBezTo>
                  <a:cubicBezTo>
                    <a:pt x="112" y="341"/>
                    <a:pt x="109" y="374"/>
                    <a:pt x="100" y="395"/>
                  </a:cubicBezTo>
                  <a:cubicBezTo>
                    <a:pt x="91" y="416"/>
                    <a:pt x="87" y="459"/>
                    <a:pt x="78" y="470"/>
                  </a:cubicBezTo>
                  <a:cubicBezTo>
                    <a:pt x="70" y="481"/>
                    <a:pt x="72" y="490"/>
                    <a:pt x="71" y="505"/>
                  </a:cubicBezTo>
                  <a:cubicBezTo>
                    <a:pt x="70" y="520"/>
                    <a:pt x="57" y="557"/>
                    <a:pt x="56" y="577"/>
                  </a:cubicBezTo>
                  <a:cubicBezTo>
                    <a:pt x="56" y="597"/>
                    <a:pt x="58" y="612"/>
                    <a:pt x="58" y="619"/>
                  </a:cubicBezTo>
                  <a:cubicBezTo>
                    <a:pt x="58" y="627"/>
                    <a:pt x="56" y="629"/>
                    <a:pt x="45" y="628"/>
                  </a:cubicBezTo>
                  <a:cubicBezTo>
                    <a:pt x="33" y="626"/>
                    <a:pt x="19" y="627"/>
                    <a:pt x="22" y="621"/>
                  </a:cubicBezTo>
                  <a:cubicBezTo>
                    <a:pt x="24" y="616"/>
                    <a:pt x="35" y="617"/>
                    <a:pt x="36" y="604"/>
                  </a:cubicBezTo>
                  <a:cubicBezTo>
                    <a:pt x="37" y="591"/>
                    <a:pt x="36" y="585"/>
                    <a:pt x="33" y="548"/>
                  </a:cubicBezTo>
                  <a:cubicBezTo>
                    <a:pt x="30" y="511"/>
                    <a:pt x="34" y="483"/>
                    <a:pt x="45" y="469"/>
                  </a:cubicBezTo>
                  <a:cubicBezTo>
                    <a:pt x="45" y="469"/>
                    <a:pt x="44" y="453"/>
                    <a:pt x="49" y="441"/>
                  </a:cubicBezTo>
                  <a:cubicBezTo>
                    <a:pt x="54" y="429"/>
                    <a:pt x="51" y="424"/>
                    <a:pt x="50" y="405"/>
                  </a:cubicBezTo>
                  <a:cubicBezTo>
                    <a:pt x="49" y="387"/>
                    <a:pt x="45" y="352"/>
                    <a:pt x="50" y="315"/>
                  </a:cubicBezTo>
                  <a:cubicBezTo>
                    <a:pt x="56" y="277"/>
                    <a:pt x="69" y="243"/>
                    <a:pt x="63" y="226"/>
                  </a:cubicBezTo>
                  <a:cubicBezTo>
                    <a:pt x="58" y="209"/>
                    <a:pt x="52" y="191"/>
                    <a:pt x="52" y="191"/>
                  </a:cubicBezTo>
                  <a:cubicBezTo>
                    <a:pt x="52" y="191"/>
                    <a:pt x="44" y="212"/>
                    <a:pt x="45" y="222"/>
                  </a:cubicBezTo>
                  <a:cubicBezTo>
                    <a:pt x="45" y="232"/>
                    <a:pt x="34" y="278"/>
                    <a:pt x="27" y="293"/>
                  </a:cubicBezTo>
                  <a:cubicBezTo>
                    <a:pt x="19" y="308"/>
                    <a:pt x="22" y="320"/>
                    <a:pt x="24" y="325"/>
                  </a:cubicBezTo>
                  <a:cubicBezTo>
                    <a:pt x="27" y="330"/>
                    <a:pt x="28" y="337"/>
                    <a:pt x="27" y="342"/>
                  </a:cubicBezTo>
                  <a:cubicBezTo>
                    <a:pt x="25" y="347"/>
                    <a:pt x="26" y="350"/>
                    <a:pt x="26" y="350"/>
                  </a:cubicBezTo>
                  <a:cubicBezTo>
                    <a:pt x="26" y="350"/>
                    <a:pt x="28" y="348"/>
                    <a:pt x="29" y="351"/>
                  </a:cubicBezTo>
                  <a:cubicBezTo>
                    <a:pt x="31" y="353"/>
                    <a:pt x="30" y="360"/>
                    <a:pt x="24" y="364"/>
                  </a:cubicBezTo>
                  <a:cubicBezTo>
                    <a:pt x="19" y="368"/>
                    <a:pt x="14" y="365"/>
                    <a:pt x="8" y="358"/>
                  </a:cubicBezTo>
                  <a:cubicBezTo>
                    <a:pt x="3" y="352"/>
                    <a:pt x="0" y="351"/>
                    <a:pt x="1" y="344"/>
                  </a:cubicBezTo>
                  <a:cubicBezTo>
                    <a:pt x="2" y="337"/>
                    <a:pt x="4" y="329"/>
                    <a:pt x="4" y="323"/>
                  </a:cubicBezTo>
                  <a:cubicBezTo>
                    <a:pt x="5" y="317"/>
                    <a:pt x="5" y="297"/>
                    <a:pt x="7" y="280"/>
                  </a:cubicBezTo>
                  <a:cubicBezTo>
                    <a:pt x="8" y="263"/>
                    <a:pt x="11" y="238"/>
                    <a:pt x="17" y="220"/>
                  </a:cubicBezTo>
                  <a:cubicBezTo>
                    <a:pt x="23" y="201"/>
                    <a:pt x="29" y="176"/>
                    <a:pt x="27" y="162"/>
                  </a:cubicBezTo>
                  <a:cubicBezTo>
                    <a:pt x="25" y="148"/>
                    <a:pt x="25" y="112"/>
                    <a:pt x="51" y="106"/>
                  </a:cubicBezTo>
                  <a:cubicBezTo>
                    <a:pt x="78" y="100"/>
                    <a:pt x="91" y="91"/>
                    <a:pt x="91" y="74"/>
                  </a:cubicBezTo>
                  <a:cubicBezTo>
                    <a:pt x="91" y="74"/>
                    <a:pt x="91" y="68"/>
                    <a:pt x="89" y="64"/>
                  </a:cubicBezTo>
                  <a:cubicBezTo>
                    <a:pt x="89" y="64"/>
                    <a:pt x="87" y="65"/>
                    <a:pt x="86" y="63"/>
                  </a:cubicBezTo>
                  <a:cubicBezTo>
                    <a:pt x="84" y="62"/>
                    <a:pt x="84" y="57"/>
                    <a:pt x="81" y="54"/>
                  </a:cubicBezTo>
                  <a:cubicBezTo>
                    <a:pt x="78" y="50"/>
                    <a:pt x="76" y="41"/>
                    <a:pt x="83" y="39"/>
                  </a:cubicBezTo>
                  <a:cubicBezTo>
                    <a:pt x="83" y="39"/>
                    <a:pt x="80" y="19"/>
                    <a:pt x="87" y="10"/>
                  </a:cubicBezTo>
                  <a:cubicBezTo>
                    <a:pt x="94" y="1"/>
                    <a:pt x="112" y="0"/>
                    <a:pt x="11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3119238" y="673662"/>
            <a:ext cx="59535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DEFENCE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5238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RESPONSE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(Fight/Flight +Anxious + Nervous +…..)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42516" y="2140244"/>
            <a:ext cx="2368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Dry Mouth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1917" y="2697539"/>
            <a:ext cx="3476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Breathing Changes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59573" y="3560297"/>
            <a:ext cx="3476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Stomach purges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28347" y="4305300"/>
            <a:ext cx="3476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Bowel/Bladder may empty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83944" y="1940189"/>
            <a:ext cx="3476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Sight and Hearing Sharpen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71911" y="2623080"/>
            <a:ext cx="3476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Heart Beats Faster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73774" y="3284994"/>
            <a:ext cx="3476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Temperature Change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86686" y="4351467"/>
            <a:ext cx="3476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Blood increase in large muscles of arms &amp; legs</a:t>
            </a:r>
          </a:p>
        </p:txBody>
      </p:sp>
      <p:cxnSp>
        <p:nvCxnSpPr>
          <p:cNvPr id="23" name="Straight Arrow Connector 22"/>
          <p:cNvCxnSpPr>
            <a:cxnSpLocks/>
          </p:cNvCxnSpPr>
          <p:nvPr/>
        </p:nvCxnSpPr>
        <p:spPr>
          <a:xfrm flipH="1" flipV="1">
            <a:off x="6783944" y="3034955"/>
            <a:ext cx="389830" cy="1520909"/>
          </a:xfrm>
          <a:prstGeom prst="straightConnector1">
            <a:avLst/>
          </a:prstGeom>
          <a:ln w="34925">
            <a:solidFill>
              <a:srgbClr val="00B05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/>
          </p:cNvCxnSpPr>
          <p:nvPr/>
        </p:nvCxnSpPr>
        <p:spPr>
          <a:xfrm flipH="1">
            <a:off x="6708908" y="4740680"/>
            <a:ext cx="464866" cy="65748"/>
          </a:xfrm>
          <a:prstGeom prst="straightConnector1">
            <a:avLst/>
          </a:prstGeom>
          <a:ln w="34925">
            <a:solidFill>
              <a:srgbClr val="00B05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A035F90-DBF9-429E-9E8C-234AAFBCFCD6}"/>
              </a:ext>
            </a:extLst>
          </p:cNvPr>
          <p:cNvSpPr txBox="1"/>
          <p:nvPr/>
        </p:nvSpPr>
        <p:spPr>
          <a:xfrm>
            <a:off x="8173899" y="3812782"/>
            <a:ext cx="3476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Pores Constrict</a:t>
            </a:r>
          </a:p>
        </p:txBody>
      </p:sp>
    </p:spTree>
    <p:extLst>
      <p:ext uri="{BB962C8B-B14F-4D97-AF65-F5344CB8AC3E}">
        <p14:creationId xmlns:p14="http://schemas.microsoft.com/office/powerpoint/2010/main" val="236736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20113" y="1951953"/>
            <a:ext cx="1551798" cy="4401893"/>
            <a:chOff x="4839326" y="1246789"/>
            <a:chExt cx="1057635" cy="3000130"/>
          </a:xfrm>
          <a:gradFill>
            <a:gsLst>
              <a:gs pos="0">
                <a:srgbClr val="12B5C6"/>
              </a:gs>
              <a:gs pos="100000">
                <a:srgbClr val="272266"/>
              </a:gs>
            </a:gsLst>
            <a:lin ang="13500000" scaled="1"/>
          </a:gradFill>
        </p:grpSpPr>
        <p:sp>
          <p:nvSpPr>
            <p:cNvPr id="3" name="Freeform 25"/>
            <p:cNvSpPr>
              <a:spLocks/>
            </p:cNvSpPr>
            <p:nvPr/>
          </p:nvSpPr>
          <p:spPr bwMode="auto">
            <a:xfrm>
              <a:off x="5364642" y="1246789"/>
              <a:ext cx="532319" cy="30001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41"/>
                </a:cxn>
                <a:cxn ang="0">
                  <a:pos x="12" y="395"/>
                </a:cxn>
                <a:cxn ang="0">
                  <a:pos x="33" y="470"/>
                </a:cxn>
                <a:cxn ang="0">
                  <a:pos x="41" y="505"/>
                </a:cxn>
                <a:cxn ang="0">
                  <a:pos x="55" y="577"/>
                </a:cxn>
                <a:cxn ang="0">
                  <a:pos x="54" y="619"/>
                </a:cxn>
                <a:cxn ang="0">
                  <a:pos x="67" y="628"/>
                </a:cxn>
                <a:cxn ang="0">
                  <a:pos x="90" y="621"/>
                </a:cxn>
                <a:cxn ang="0">
                  <a:pos x="76" y="604"/>
                </a:cxn>
                <a:cxn ang="0">
                  <a:pos x="79" y="548"/>
                </a:cxn>
                <a:cxn ang="0">
                  <a:pos x="66" y="469"/>
                </a:cxn>
                <a:cxn ang="0">
                  <a:pos x="63" y="441"/>
                </a:cxn>
                <a:cxn ang="0">
                  <a:pos x="62" y="405"/>
                </a:cxn>
                <a:cxn ang="0">
                  <a:pos x="61" y="315"/>
                </a:cxn>
                <a:cxn ang="0">
                  <a:pos x="48" y="226"/>
                </a:cxn>
                <a:cxn ang="0">
                  <a:pos x="60" y="191"/>
                </a:cxn>
                <a:cxn ang="0">
                  <a:pos x="67" y="222"/>
                </a:cxn>
                <a:cxn ang="0">
                  <a:pos x="85" y="293"/>
                </a:cxn>
                <a:cxn ang="0">
                  <a:pos x="87" y="325"/>
                </a:cxn>
                <a:cxn ang="0">
                  <a:pos x="85" y="342"/>
                </a:cxn>
                <a:cxn ang="0">
                  <a:pos x="86" y="350"/>
                </a:cxn>
                <a:cxn ang="0">
                  <a:pos x="82" y="351"/>
                </a:cxn>
                <a:cxn ang="0">
                  <a:pos x="87" y="364"/>
                </a:cxn>
                <a:cxn ang="0">
                  <a:pos x="104" y="358"/>
                </a:cxn>
                <a:cxn ang="0">
                  <a:pos x="111" y="344"/>
                </a:cxn>
                <a:cxn ang="0">
                  <a:pos x="107" y="323"/>
                </a:cxn>
                <a:cxn ang="0">
                  <a:pos x="105" y="280"/>
                </a:cxn>
                <a:cxn ang="0">
                  <a:pos x="95" y="220"/>
                </a:cxn>
                <a:cxn ang="0">
                  <a:pos x="85" y="162"/>
                </a:cxn>
                <a:cxn ang="0">
                  <a:pos x="60" y="106"/>
                </a:cxn>
                <a:cxn ang="0">
                  <a:pos x="21" y="74"/>
                </a:cxn>
                <a:cxn ang="0">
                  <a:pos x="23" y="64"/>
                </a:cxn>
                <a:cxn ang="0">
                  <a:pos x="26" y="63"/>
                </a:cxn>
                <a:cxn ang="0">
                  <a:pos x="30" y="54"/>
                </a:cxn>
                <a:cxn ang="0">
                  <a:pos x="29" y="39"/>
                </a:cxn>
                <a:cxn ang="0">
                  <a:pos x="25" y="10"/>
                </a:cxn>
                <a:cxn ang="0">
                  <a:pos x="0" y="0"/>
                </a:cxn>
              </a:cxnLst>
              <a:rect l="0" t="0" r="r" b="b"/>
              <a:pathLst>
                <a:path w="112" h="629">
                  <a:moveTo>
                    <a:pt x="0" y="0"/>
                  </a:moveTo>
                  <a:cubicBezTo>
                    <a:pt x="0" y="341"/>
                    <a:pt x="0" y="341"/>
                    <a:pt x="0" y="341"/>
                  </a:cubicBezTo>
                  <a:cubicBezTo>
                    <a:pt x="0" y="341"/>
                    <a:pt x="3" y="374"/>
                    <a:pt x="12" y="395"/>
                  </a:cubicBezTo>
                  <a:cubicBezTo>
                    <a:pt x="20" y="416"/>
                    <a:pt x="25" y="459"/>
                    <a:pt x="33" y="470"/>
                  </a:cubicBezTo>
                  <a:cubicBezTo>
                    <a:pt x="42" y="481"/>
                    <a:pt x="40" y="490"/>
                    <a:pt x="41" y="505"/>
                  </a:cubicBezTo>
                  <a:cubicBezTo>
                    <a:pt x="42" y="520"/>
                    <a:pt x="55" y="557"/>
                    <a:pt x="55" y="577"/>
                  </a:cubicBezTo>
                  <a:cubicBezTo>
                    <a:pt x="56" y="597"/>
                    <a:pt x="53" y="612"/>
                    <a:pt x="54" y="619"/>
                  </a:cubicBezTo>
                  <a:cubicBezTo>
                    <a:pt x="54" y="627"/>
                    <a:pt x="55" y="629"/>
                    <a:pt x="67" y="628"/>
                  </a:cubicBezTo>
                  <a:cubicBezTo>
                    <a:pt x="78" y="626"/>
                    <a:pt x="92" y="627"/>
                    <a:pt x="90" y="621"/>
                  </a:cubicBezTo>
                  <a:cubicBezTo>
                    <a:pt x="88" y="616"/>
                    <a:pt x="76" y="617"/>
                    <a:pt x="76" y="604"/>
                  </a:cubicBezTo>
                  <a:cubicBezTo>
                    <a:pt x="75" y="591"/>
                    <a:pt x="75" y="585"/>
                    <a:pt x="79" y="548"/>
                  </a:cubicBezTo>
                  <a:cubicBezTo>
                    <a:pt x="82" y="511"/>
                    <a:pt x="78" y="483"/>
                    <a:pt x="66" y="469"/>
                  </a:cubicBezTo>
                  <a:cubicBezTo>
                    <a:pt x="66" y="469"/>
                    <a:pt x="68" y="453"/>
                    <a:pt x="63" y="441"/>
                  </a:cubicBezTo>
                  <a:cubicBezTo>
                    <a:pt x="58" y="429"/>
                    <a:pt x="61" y="424"/>
                    <a:pt x="62" y="405"/>
                  </a:cubicBezTo>
                  <a:cubicBezTo>
                    <a:pt x="62" y="387"/>
                    <a:pt x="67" y="352"/>
                    <a:pt x="61" y="315"/>
                  </a:cubicBezTo>
                  <a:cubicBezTo>
                    <a:pt x="56" y="277"/>
                    <a:pt x="43" y="243"/>
                    <a:pt x="48" y="226"/>
                  </a:cubicBezTo>
                  <a:cubicBezTo>
                    <a:pt x="54" y="209"/>
                    <a:pt x="60" y="191"/>
                    <a:pt x="60" y="191"/>
                  </a:cubicBezTo>
                  <a:cubicBezTo>
                    <a:pt x="60" y="191"/>
                    <a:pt x="67" y="212"/>
                    <a:pt x="67" y="222"/>
                  </a:cubicBezTo>
                  <a:cubicBezTo>
                    <a:pt x="67" y="232"/>
                    <a:pt x="78" y="278"/>
                    <a:pt x="85" y="293"/>
                  </a:cubicBezTo>
                  <a:cubicBezTo>
                    <a:pt x="92" y="308"/>
                    <a:pt x="89" y="320"/>
                    <a:pt x="87" y="325"/>
                  </a:cubicBezTo>
                  <a:cubicBezTo>
                    <a:pt x="85" y="330"/>
                    <a:pt x="83" y="337"/>
                    <a:pt x="85" y="342"/>
                  </a:cubicBezTo>
                  <a:cubicBezTo>
                    <a:pt x="86" y="347"/>
                    <a:pt x="86" y="350"/>
                    <a:pt x="86" y="350"/>
                  </a:cubicBezTo>
                  <a:cubicBezTo>
                    <a:pt x="86" y="350"/>
                    <a:pt x="84" y="348"/>
                    <a:pt x="82" y="351"/>
                  </a:cubicBezTo>
                  <a:cubicBezTo>
                    <a:pt x="81" y="353"/>
                    <a:pt x="82" y="360"/>
                    <a:pt x="87" y="364"/>
                  </a:cubicBezTo>
                  <a:cubicBezTo>
                    <a:pt x="93" y="368"/>
                    <a:pt x="98" y="365"/>
                    <a:pt x="104" y="358"/>
                  </a:cubicBezTo>
                  <a:cubicBezTo>
                    <a:pt x="109" y="352"/>
                    <a:pt x="112" y="351"/>
                    <a:pt x="111" y="344"/>
                  </a:cubicBezTo>
                  <a:cubicBezTo>
                    <a:pt x="110" y="337"/>
                    <a:pt x="108" y="329"/>
                    <a:pt x="107" y="323"/>
                  </a:cubicBezTo>
                  <a:cubicBezTo>
                    <a:pt x="107" y="317"/>
                    <a:pt x="106" y="297"/>
                    <a:pt x="105" y="280"/>
                  </a:cubicBezTo>
                  <a:cubicBezTo>
                    <a:pt x="104" y="263"/>
                    <a:pt x="101" y="238"/>
                    <a:pt x="95" y="220"/>
                  </a:cubicBezTo>
                  <a:cubicBezTo>
                    <a:pt x="88" y="201"/>
                    <a:pt x="83" y="176"/>
                    <a:pt x="85" y="162"/>
                  </a:cubicBezTo>
                  <a:cubicBezTo>
                    <a:pt x="86" y="148"/>
                    <a:pt x="87" y="112"/>
                    <a:pt x="60" y="106"/>
                  </a:cubicBezTo>
                  <a:cubicBezTo>
                    <a:pt x="34" y="100"/>
                    <a:pt x="21" y="91"/>
                    <a:pt x="21" y="74"/>
                  </a:cubicBezTo>
                  <a:cubicBezTo>
                    <a:pt x="21" y="74"/>
                    <a:pt x="21" y="68"/>
                    <a:pt x="23" y="64"/>
                  </a:cubicBezTo>
                  <a:cubicBezTo>
                    <a:pt x="23" y="64"/>
                    <a:pt x="24" y="65"/>
                    <a:pt x="26" y="63"/>
                  </a:cubicBezTo>
                  <a:cubicBezTo>
                    <a:pt x="27" y="62"/>
                    <a:pt x="27" y="57"/>
                    <a:pt x="30" y="54"/>
                  </a:cubicBezTo>
                  <a:cubicBezTo>
                    <a:pt x="33" y="50"/>
                    <a:pt x="35" y="41"/>
                    <a:pt x="29" y="39"/>
                  </a:cubicBezTo>
                  <a:cubicBezTo>
                    <a:pt x="29" y="39"/>
                    <a:pt x="32" y="19"/>
                    <a:pt x="25" y="10"/>
                  </a:cubicBezTo>
                  <a:cubicBezTo>
                    <a:pt x="18" y="1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 26"/>
            <p:cNvSpPr>
              <a:spLocks/>
            </p:cNvSpPr>
            <p:nvPr/>
          </p:nvSpPr>
          <p:spPr bwMode="auto">
            <a:xfrm>
              <a:off x="4839326" y="1246789"/>
              <a:ext cx="534654" cy="3000130"/>
            </a:xfrm>
            <a:custGeom>
              <a:avLst/>
              <a:gdLst/>
              <a:ahLst/>
              <a:cxnLst>
                <a:cxn ang="0">
                  <a:pos x="112" y="0"/>
                </a:cxn>
                <a:cxn ang="0">
                  <a:pos x="112" y="341"/>
                </a:cxn>
                <a:cxn ang="0">
                  <a:pos x="100" y="395"/>
                </a:cxn>
                <a:cxn ang="0">
                  <a:pos x="78" y="470"/>
                </a:cxn>
                <a:cxn ang="0">
                  <a:pos x="71" y="505"/>
                </a:cxn>
                <a:cxn ang="0">
                  <a:pos x="56" y="577"/>
                </a:cxn>
                <a:cxn ang="0">
                  <a:pos x="58" y="619"/>
                </a:cxn>
                <a:cxn ang="0">
                  <a:pos x="45" y="628"/>
                </a:cxn>
                <a:cxn ang="0">
                  <a:pos x="22" y="621"/>
                </a:cxn>
                <a:cxn ang="0">
                  <a:pos x="36" y="604"/>
                </a:cxn>
                <a:cxn ang="0">
                  <a:pos x="33" y="548"/>
                </a:cxn>
                <a:cxn ang="0">
                  <a:pos x="45" y="469"/>
                </a:cxn>
                <a:cxn ang="0">
                  <a:pos x="49" y="441"/>
                </a:cxn>
                <a:cxn ang="0">
                  <a:pos x="50" y="405"/>
                </a:cxn>
                <a:cxn ang="0">
                  <a:pos x="50" y="315"/>
                </a:cxn>
                <a:cxn ang="0">
                  <a:pos x="63" y="226"/>
                </a:cxn>
                <a:cxn ang="0">
                  <a:pos x="52" y="191"/>
                </a:cxn>
                <a:cxn ang="0">
                  <a:pos x="45" y="222"/>
                </a:cxn>
                <a:cxn ang="0">
                  <a:pos x="27" y="293"/>
                </a:cxn>
                <a:cxn ang="0">
                  <a:pos x="24" y="325"/>
                </a:cxn>
                <a:cxn ang="0">
                  <a:pos x="27" y="342"/>
                </a:cxn>
                <a:cxn ang="0">
                  <a:pos x="26" y="350"/>
                </a:cxn>
                <a:cxn ang="0">
                  <a:pos x="29" y="351"/>
                </a:cxn>
                <a:cxn ang="0">
                  <a:pos x="24" y="364"/>
                </a:cxn>
                <a:cxn ang="0">
                  <a:pos x="8" y="358"/>
                </a:cxn>
                <a:cxn ang="0">
                  <a:pos x="1" y="344"/>
                </a:cxn>
                <a:cxn ang="0">
                  <a:pos x="4" y="323"/>
                </a:cxn>
                <a:cxn ang="0">
                  <a:pos x="7" y="280"/>
                </a:cxn>
                <a:cxn ang="0">
                  <a:pos x="17" y="220"/>
                </a:cxn>
                <a:cxn ang="0">
                  <a:pos x="27" y="162"/>
                </a:cxn>
                <a:cxn ang="0">
                  <a:pos x="51" y="106"/>
                </a:cxn>
                <a:cxn ang="0">
                  <a:pos x="91" y="74"/>
                </a:cxn>
                <a:cxn ang="0">
                  <a:pos x="89" y="64"/>
                </a:cxn>
                <a:cxn ang="0">
                  <a:pos x="86" y="63"/>
                </a:cxn>
                <a:cxn ang="0">
                  <a:pos x="81" y="54"/>
                </a:cxn>
                <a:cxn ang="0">
                  <a:pos x="83" y="39"/>
                </a:cxn>
                <a:cxn ang="0">
                  <a:pos x="87" y="10"/>
                </a:cxn>
                <a:cxn ang="0">
                  <a:pos x="112" y="0"/>
                </a:cxn>
              </a:cxnLst>
              <a:rect l="0" t="0" r="r" b="b"/>
              <a:pathLst>
                <a:path w="112" h="629">
                  <a:moveTo>
                    <a:pt x="112" y="0"/>
                  </a:moveTo>
                  <a:cubicBezTo>
                    <a:pt x="112" y="341"/>
                    <a:pt x="112" y="341"/>
                    <a:pt x="112" y="341"/>
                  </a:cubicBezTo>
                  <a:cubicBezTo>
                    <a:pt x="112" y="341"/>
                    <a:pt x="109" y="374"/>
                    <a:pt x="100" y="395"/>
                  </a:cubicBezTo>
                  <a:cubicBezTo>
                    <a:pt x="91" y="416"/>
                    <a:pt x="87" y="459"/>
                    <a:pt x="78" y="470"/>
                  </a:cubicBezTo>
                  <a:cubicBezTo>
                    <a:pt x="70" y="481"/>
                    <a:pt x="72" y="490"/>
                    <a:pt x="71" y="505"/>
                  </a:cubicBezTo>
                  <a:cubicBezTo>
                    <a:pt x="70" y="520"/>
                    <a:pt x="57" y="557"/>
                    <a:pt x="56" y="577"/>
                  </a:cubicBezTo>
                  <a:cubicBezTo>
                    <a:pt x="56" y="597"/>
                    <a:pt x="58" y="612"/>
                    <a:pt x="58" y="619"/>
                  </a:cubicBezTo>
                  <a:cubicBezTo>
                    <a:pt x="58" y="627"/>
                    <a:pt x="56" y="629"/>
                    <a:pt x="45" y="628"/>
                  </a:cubicBezTo>
                  <a:cubicBezTo>
                    <a:pt x="33" y="626"/>
                    <a:pt x="19" y="627"/>
                    <a:pt x="22" y="621"/>
                  </a:cubicBezTo>
                  <a:cubicBezTo>
                    <a:pt x="24" y="616"/>
                    <a:pt x="35" y="617"/>
                    <a:pt x="36" y="604"/>
                  </a:cubicBezTo>
                  <a:cubicBezTo>
                    <a:pt x="37" y="591"/>
                    <a:pt x="36" y="585"/>
                    <a:pt x="33" y="548"/>
                  </a:cubicBezTo>
                  <a:cubicBezTo>
                    <a:pt x="30" y="511"/>
                    <a:pt x="34" y="483"/>
                    <a:pt x="45" y="469"/>
                  </a:cubicBezTo>
                  <a:cubicBezTo>
                    <a:pt x="45" y="469"/>
                    <a:pt x="44" y="453"/>
                    <a:pt x="49" y="441"/>
                  </a:cubicBezTo>
                  <a:cubicBezTo>
                    <a:pt x="54" y="429"/>
                    <a:pt x="51" y="424"/>
                    <a:pt x="50" y="405"/>
                  </a:cubicBezTo>
                  <a:cubicBezTo>
                    <a:pt x="49" y="387"/>
                    <a:pt x="45" y="352"/>
                    <a:pt x="50" y="315"/>
                  </a:cubicBezTo>
                  <a:cubicBezTo>
                    <a:pt x="56" y="277"/>
                    <a:pt x="69" y="243"/>
                    <a:pt x="63" y="226"/>
                  </a:cubicBezTo>
                  <a:cubicBezTo>
                    <a:pt x="58" y="209"/>
                    <a:pt x="52" y="191"/>
                    <a:pt x="52" y="191"/>
                  </a:cubicBezTo>
                  <a:cubicBezTo>
                    <a:pt x="52" y="191"/>
                    <a:pt x="44" y="212"/>
                    <a:pt x="45" y="222"/>
                  </a:cubicBezTo>
                  <a:cubicBezTo>
                    <a:pt x="45" y="232"/>
                    <a:pt x="34" y="278"/>
                    <a:pt x="27" y="293"/>
                  </a:cubicBezTo>
                  <a:cubicBezTo>
                    <a:pt x="19" y="308"/>
                    <a:pt x="22" y="320"/>
                    <a:pt x="24" y="325"/>
                  </a:cubicBezTo>
                  <a:cubicBezTo>
                    <a:pt x="27" y="330"/>
                    <a:pt x="28" y="337"/>
                    <a:pt x="27" y="342"/>
                  </a:cubicBezTo>
                  <a:cubicBezTo>
                    <a:pt x="25" y="347"/>
                    <a:pt x="26" y="350"/>
                    <a:pt x="26" y="350"/>
                  </a:cubicBezTo>
                  <a:cubicBezTo>
                    <a:pt x="26" y="350"/>
                    <a:pt x="28" y="348"/>
                    <a:pt x="29" y="351"/>
                  </a:cubicBezTo>
                  <a:cubicBezTo>
                    <a:pt x="31" y="353"/>
                    <a:pt x="30" y="360"/>
                    <a:pt x="24" y="364"/>
                  </a:cubicBezTo>
                  <a:cubicBezTo>
                    <a:pt x="19" y="368"/>
                    <a:pt x="14" y="365"/>
                    <a:pt x="8" y="358"/>
                  </a:cubicBezTo>
                  <a:cubicBezTo>
                    <a:pt x="3" y="352"/>
                    <a:pt x="0" y="351"/>
                    <a:pt x="1" y="344"/>
                  </a:cubicBezTo>
                  <a:cubicBezTo>
                    <a:pt x="2" y="337"/>
                    <a:pt x="4" y="329"/>
                    <a:pt x="4" y="323"/>
                  </a:cubicBezTo>
                  <a:cubicBezTo>
                    <a:pt x="5" y="317"/>
                    <a:pt x="5" y="297"/>
                    <a:pt x="7" y="280"/>
                  </a:cubicBezTo>
                  <a:cubicBezTo>
                    <a:pt x="8" y="263"/>
                    <a:pt x="11" y="238"/>
                    <a:pt x="17" y="220"/>
                  </a:cubicBezTo>
                  <a:cubicBezTo>
                    <a:pt x="23" y="201"/>
                    <a:pt x="29" y="176"/>
                    <a:pt x="27" y="162"/>
                  </a:cubicBezTo>
                  <a:cubicBezTo>
                    <a:pt x="25" y="148"/>
                    <a:pt x="25" y="112"/>
                    <a:pt x="51" y="106"/>
                  </a:cubicBezTo>
                  <a:cubicBezTo>
                    <a:pt x="78" y="100"/>
                    <a:pt x="91" y="91"/>
                    <a:pt x="91" y="74"/>
                  </a:cubicBezTo>
                  <a:cubicBezTo>
                    <a:pt x="91" y="74"/>
                    <a:pt x="91" y="68"/>
                    <a:pt x="89" y="64"/>
                  </a:cubicBezTo>
                  <a:cubicBezTo>
                    <a:pt x="89" y="64"/>
                    <a:pt x="87" y="65"/>
                    <a:pt x="86" y="63"/>
                  </a:cubicBezTo>
                  <a:cubicBezTo>
                    <a:pt x="84" y="62"/>
                    <a:pt x="84" y="57"/>
                    <a:pt x="81" y="54"/>
                  </a:cubicBezTo>
                  <a:cubicBezTo>
                    <a:pt x="78" y="50"/>
                    <a:pt x="76" y="41"/>
                    <a:pt x="83" y="39"/>
                  </a:cubicBezTo>
                  <a:cubicBezTo>
                    <a:pt x="83" y="39"/>
                    <a:pt x="80" y="19"/>
                    <a:pt x="87" y="10"/>
                  </a:cubicBezTo>
                  <a:cubicBezTo>
                    <a:pt x="94" y="1"/>
                    <a:pt x="112" y="0"/>
                    <a:pt x="11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3673876" y="673662"/>
            <a:ext cx="484427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COLLAPSE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5238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RESPONSE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(Freeze)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76500" y="2140244"/>
            <a:ext cx="2935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Facial Expressions Blank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1917" y="2697539"/>
            <a:ext cx="3476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Breathing Slows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83944" y="1940189"/>
            <a:ext cx="3866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Eyes can look fixed / spaced out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71911" y="2781607"/>
            <a:ext cx="4929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Heart Beats Slower / Blood Pressure Drop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22841" y="3539194"/>
            <a:ext cx="3476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Temperature Drops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22842" y="4457358"/>
            <a:ext cx="34769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Blood pools in the core, moving away from large muscles of arms &amp; legs</a:t>
            </a:r>
          </a:p>
        </p:txBody>
      </p:sp>
      <p:cxnSp>
        <p:nvCxnSpPr>
          <p:cNvPr id="23" name="Straight Arrow Connector 22"/>
          <p:cNvCxnSpPr>
            <a:cxnSpLocks/>
          </p:cNvCxnSpPr>
          <p:nvPr/>
        </p:nvCxnSpPr>
        <p:spPr>
          <a:xfrm flipH="1">
            <a:off x="6117048" y="3403590"/>
            <a:ext cx="507711" cy="141257"/>
          </a:xfrm>
          <a:prstGeom prst="straightConnector1">
            <a:avLst/>
          </a:prstGeom>
          <a:ln w="34925">
            <a:solidFill>
              <a:srgbClr val="00B05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/>
          </p:cNvCxnSpPr>
          <p:nvPr/>
        </p:nvCxnSpPr>
        <p:spPr>
          <a:xfrm flipH="1" flipV="1">
            <a:off x="6115434" y="3812782"/>
            <a:ext cx="312264" cy="1289153"/>
          </a:xfrm>
          <a:prstGeom prst="straightConnector1">
            <a:avLst/>
          </a:prstGeom>
          <a:ln w="34925">
            <a:solidFill>
              <a:srgbClr val="00B05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7073369-4545-4681-B771-EA41249955F1}"/>
              </a:ext>
            </a:extLst>
          </p:cNvPr>
          <p:cNvSpPr txBox="1"/>
          <p:nvPr/>
        </p:nvSpPr>
        <p:spPr>
          <a:xfrm>
            <a:off x="964591" y="4660260"/>
            <a:ext cx="3476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May feel low or no pain</a:t>
            </a:r>
          </a:p>
        </p:txBody>
      </p:sp>
    </p:spTree>
    <p:extLst>
      <p:ext uri="{BB962C8B-B14F-4D97-AF65-F5344CB8AC3E}">
        <p14:creationId xmlns:p14="http://schemas.microsoft.com/office/powerpoint/2010/main" val="178404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88220</TotalTime>
  <Words>330</Words>
  <Application>Microsoft Office PowerPoint</Application>
  <PresentationFormat>Widescreen</PresentationFormat>
  <Paragraphs>82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Aharoni</vt:lpstr>
      <vt:lpstr>Arial</vt:lpstr>
      <vt:lpstr>Calibri</vt:lpstr>
      <vt:lpstr>Calibri Light</vt:lpstr>
      <vt:lpstr>Century</vt:lpstr>
      <vt:lpstr>Century Gothic</vt:lpstr>
      <vt:lpstr>Charlemagne Std</vt:lpstr>
      <vt:lpstr>Impact</vt:lpstr>
      <vt:lpstr>Segoe UI</vt:lpstr>
      <vt:lpstr>Segoe UI Black</vt:lpstr>
      <vt:lpstr>Office Theme</vt:lpstr>
      <vt:lpstr>1_Office Theme</vt:lpstr>
      <vt:lpstr>2_Office Theme</vt:lpstr>
      <vt:lpstr>PowerPoint Presentation</vt:lpstr>
      <vt:lpstr>PowerPoint Presentation</vt:lpstr>
      <vt:lpstr>Defining Trauma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does a dog say?</vt:lpstr>
      <vt:lpstr>Consider someone you have been supporting for over six months:</vt:lpstr>
      <vt:lpstr>To Support Improvement…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Kathryn Berkett</dc:creator>
  <cp:lastModifiedBy>Engage Training</cp:lastModifiedBy>
  <cp:revision>77</cp:revision>
  <dcterms:created xsi:type="dcterms:W3CDTF">2020-06-08T19:24:38Z</dcterms:created>
  <dcterms:modified xsi:type="dcterms:W3CDTF">2023-08-09T20:39:52Z</dcterms:modified>
</cp:coreProperties>
</file>