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70" r:id="rId3"/>
  </p:sldMasterIdLst>
  <p:notesMasterIdLst>
    <p:notesMasterId r:id="rId27"/>
  </p:notesMasterIdLst>
  <p:handoutMasterIdLst>
    <p:handoutMasterId r:id="rId28"/>
  </p:handoutMasterIdLst>
  <p:sldIdLst>
    <p:sldId id="420" r:id="rId4"/>
    <p:sldId id="574" r:id="rId5"/>
    <p:sldId id="788" r:id="rId6"/>
    <p:sldId id="257" r:id="rId7"/>
    <p:sldId id="569" r:id="rId8"/>
    <p:sldId id="769" r:id="rId9"/>
    <p:sldId id="770" r:id="rId10"/>
    <p:sldId id="370" r:id="rId11"/>
    <p:sldId id="786" r:id="rId12"/>
    <p:sldId id="582" r:id="rId13"/>
    <p:sldId id="578" r:id="rId14"/>
    <p:sldId id="579" r:id="rId15"/>
    <p:sldId id="580" r:id="rId16"/>
    <p:sldId id="790" r:id="rId17"/>
    <p:sldId id="464" r:id="rId18"/>
    <p:sldId id="787" r:id="rId19"/>
    <p:sldId id="789" r:id="rId20"/>
    <p:sldId id="293" r:id="rId21"/>
    <p:sldId id="576" r:id="rId22"/>
    <p:sldId id="577" r:id="rId23"/>
    <p:sldId id="792" r:id="rId24"/>
    <p:sldId id="791" r:id="rId25"/>
    <p:sldId id="271" r:id="rId26"/>
  </p:sldIdLst>
  <p:sldSz cx="9144000" cy="6858000" type="screen4x3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230" autoAdjust="0"/>
  </p:normalViewPr>
  <p:slideViewPr>
    <p:cSldViewPr>
      <p:cViewPr>
        <p:scale>
          <a:sx n="52" d="100"/>
          <a:sy n="52" d="100"/>
        </p:scale>
        <p:origin x="679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-4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746" y="0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DA1C687A-426D-4761-A9C4-69383EF60EC6}" type="datetimeFigureOut">
              <a:rPr lang="en-NZ" smtClean="0"/>
              <a:t>10/08/2023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7074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746" y="9427074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20F1CBC0-B3B8-44E1-9F05-1569013EC45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6778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6" y="0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C22DB5D8-0695-4B2B-8999-6222F82B0D96}" type="datetimeFigureOut">
              <a:rPr lang="en-NZ" smtClean="0"/>
              <a:t>10/08/2023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2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4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6" y="9427074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A13630E6-A541-4AB9-A7B8-234561F5455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274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4">
              <a:defRPr/>
            </a:pPr>
            <a:endParaRPr lang="en-NZ" baseline="0" dirty="0"/>
          </a:p>
          <a:p>
            <a:pPr defTabSz="914034">
              <a:defRPr/>
            </a:pPr>
            <a:r>
              <a:rPr lang="en-NZ" baseline="0" dirty="0"/>
              <a:t>Trauma / Adversities</a:t>
            </a:r>
          </a:p>
          <a:p>
            <a:pPr defTabSz="914034">
              <a:defRPr/>
            </a:pPr>
            <a:r>
              <a:rPr lang="en-NZ" baseline="0" dirty="0"/>
              <a:t>- Our growing need to challenge traditional ideas around trauma </a:t>
            </a:r>
          </a:p>
          <a:p>
            <a:pPr defTabSz="914034">
              <a:defRPr/>
            </a:pPr>
            <a:endParaRPr lang="en-NZ" baseline="0" dirty="0"/>
          </a:p>
          <a:p>
            <a:pPr defTabSz="914034">
              <a:defRPr/>
            </a:pPr>
            <a:r>
              <a:rPr lang="en-NZ" dirty="0"/>
              <a:t>ACES :</a:t>
            </a:r>
          </a:p>
          <a:p>
            <a:pPr defTabSz="914034">
              <a:defRPr/>
            </a:pPr>
            <a:r>
              <a:rPr lang="en-NZ" baseline="0" dirty="0"/>
              <a:t>- recognising the legacy that experiencing extremely stressful event has a child growing up and altering their brain structure, health and immune system later in life. </a:t>
            </a:r>
          </a:p>
          <a:p>
            <a:pPr marL="171381" indent="-171381" defTabSz="914034">
              <a:buFontTx/>
              <a:buChar char="-"/>
              <a:defRPr/>
            </a:pPr>
            <a:endParaRPr lang="en-NZ" baseline="0" dirty="0"/>
          </a:p>
          <a:p>
            <a:pPr defTabSz="914034">
              <a:defRPr/>
            </a:pPr>
            <a:r>
              <a:rPr lang="en-NZ" baseline="0" dirty="0"/>
              <a:t>Brain</a:t>
            </a:r>
          </a:p>
          <a:p>
            <a:pPr defTabSz="914034">
              <a:defRPr/>
            </a:pPr>
            <a:r>
              <a:rPr lang="en-NZ" baseline="0" dirty="0"/>
              <a:t>- A brain will chose survival over learning every time</a:t>
            </a:r>
          </a:p>
          <a:p>
            <a:pPr defTabSz="914034">
              <a:defRPr/>
            </a:pPr>
            <a:endParaRPr lang="en-NZ" baseline="0" dirty="0"/>
          </a:p>
          <a:p>
            <a:pPr defTabSz="914034">
              <a:defRPr/>
            </a:pPr>
            <a:r>
              <a:rPr lang="en-NZ" dirty="0"/>
              <a:t>Resiliency &amp; the power of relationships </a:t>
            </a:r>
          </a:p>
          <a:p>
            <a:pPr defTabSz="914034">
              <a:defRPr/>
            </a:pPr>
            <a:r>
              <a:rPr lang="en-NZ" dirty="0"/>
              <a:t>- “Every kids deserves a champion; an adult who will never give up on them”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630E6-A541-4AB9-A7B8-234561F5455E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036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4">
              <a:defRPr/>
            </a:pPr>
            <a:r>
              <a:rPr lang="en-NZ" dirty="0"/>
              <a:t>The Pair of ACEs Tree indicating multiple types of ACEs and the relationship to adverse community environments. Ellis, W., Dietz, W. (2017) A New Framework for Addressing Adverse Childhood and Community Experiences: The Building Community Resilience (BCR) Model. Academic </a:t>
            </a:r>
            <a:r>
              <a:rPr lang="en-NZ" dirty="0" err="1"/>
              <a:t>Pediatrics</a:t>
            </a:r>
            <a:r>
              <a:rPr lang="en-NZ" dirty="0"/>
              <a:t>. 17(2017) pp.S86-S93. DOI information: https://doi.org/10.1016/j.acap.2016.12.011</a:t>
            </a:r>
          </a:p>
          <a:p>
            <a:endParaRPr lang="en-NZ" dirty="0"/>
          </a:p>
          <a:p>
            <a:r>
              <a:rPr lang="en-NZ" dirty="0"/>
              <a:t>New research has expanded the concept of adverse childhood experiences to include the impact of the community on family and child well-being. It’s also broadened the scope of the original ACE study to include people of </a:t>
            </a:r>
            <a:r>
              <a:rPr lang="en-NZ" dirty="0" err="1"/>
              <a:t>color</a:t>
            </a:r>
            <a:r>
              <a:rPr lang="en-NZ" dirty="0"/>
              <a:t> and people with lower incomes. </a:t>
            </a:r>
            <a:r>
              <a:rPr lang="en-NZ" dirty="0" err="1"/>
              <a:t>Dr.</a:t>
            </a:r>
            <a:r>
              <a:rPr lang="en-NZ" dirty="0"/>
              <a:t> Wendy Ellis of George Washington University coined the term “The Pair of ACEs” to describe how adverse community experiences—such as poor-quality housing, lack of employment, and lack of access to healthcare—are root causes of chronic stress. Such stress leads to chronic mental and physical health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630E6-A541-4AB9-A7B8-234561F5455E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198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main results were</a:t>
            </a:r>
          </a:p>
          <a:p>
            <a:pPr marL="171381" indent="-171381">
              <a:buFont typeface="Arial" panose="020B0604020202020204" pitchFamily="34" charset="0"/>
              <a:buChar char="•"/>
            </a:pPr>
            <a:r>
              <a:rPr lang="en-NZ" dirty="0"/>
              <a:t>Low</a:t>
            </a:r>
            <a:r>
              <a:rPr lang="en-NZ" baseline="0" dirty="0"/>
              <a:t> language skills: 1 in 4 were &lt; 1</a:t>
            </a:r>
            <a:r>
              <a:rPr lang="en-NZ" baseline="30000" dirty="0"/>
              <a:t>st</a:t>
            </a:r>
            <a:r>
              <a:rPr lang="en-NZ" baseline="0" dirty="0"/>
              <a:t> centile. This was measured using the CELF-P by a trained paediatric SLT</a:t>
            </a:r>
          </a:p>
          <a:p>
            <a:pPr marL="171381" indent="-171381">
              <a:buFont typeface="Arial" panose="020B0604020202020204" pitchFamily="34" charset="0"/>
              <a:buChar char="•"/>
            </a:pPr>
            <a:r>
              <a:rPr lang="en-NZ" baseline="0" dirty="0"/>
              <a:t>2/5 children were overweight or obese</a:t>
            </a:r>
          </a:p>
          <a:p>
            <a:pPr marL="171381" indent="-171381">
              <a:buFont typeface="Arial" panose="020B0604020202020204" pitchFamily="34" charset="0"/>
              <a:buChar char="•"/>
            </a:pPr>
            <a:r>
              <a:rPr lang="en-NZ" baseline="0" dirty="0"/>
              <a:t>Behaviour problems and not enough sleep</a:t>
            </a:r>
          </a:p>
          <a:p>
            <a:pPr marL="171381" indent="-171381">
              <a:buFont typeface="Arial" panose="020B0604020202020204" pitchFamily="34" charset="0"/>
              <a:buChar char="•"/>
            </a:pPr>
            <a:r>
              <a:rPr lang="en-NZ" baseline="0" dirty="0"/>
              <a:t>1 in 4 children needed a GA for rotten teeth </a:t>
            </a:r>
          </a:p>
          <a:p>
            <a:pPr marL="171381" indent="-171381">
              <a:buFont typeface="Arial" panose="020B0604020202020204" pitchFamily="34" charset="0"/>
              <a:buChar char="•"/>
            </a:pPr>
            <a:r>
              <a:rPr lang="en-NZ" dirty="0"/>
              <a:t>Significant hardship</a:t>
            </a:r>
          </a:p>
          <a:p>
            <a:pPr marL="171381" indent="-171381" defTabSz="914034">
              <a:buFont typeface="Arial" panose="020B0604020202020204" pitchFamily="34" charset="0"/>
              <a:buChar char="•"/>
              <a:defRPr/>
            </a:pPr>
            <a:r>
              <a:rPr lang="en-NZ" dirty="0"/>
              <a:t>33% needed glasses</a:t>
            </a:r>
          </a:p>
          <a:p>
            <a:pPr marL="171381" indent="-171381" defTabSz="914034">
              <a:buFont typeface="Arial" panose="020B0604020202020204" pitchFamily="34" charset="0"/>
              <a:buChar char="•"/>
              <a:defRPr/>
            </a:pPr>
            <a:r>
              <a:rPr lang="en-NZ" dirty="0"/>
              <a:t>2 in 5 children: poor impulse control</a:t>
            </a:r>
          </a:p>
          <a:p>
            <a:pPr defTabSz="914034">
              <a:defRPr/>
            </a:pP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C37A-4781-43F1-A3B6-89D1666BD6D5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207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0" baseline="0" dirty="0">
                <a:solidFill>
                  <a:srgbClr val="FF0000"/>
                </a:solidFill>
              </a:rPr>
              <a:t>And this is the </a:t>
            </a:r>
            <a:r>
              <a:rPr lang="en-NZ" b="1" baseline="0" dirty="0">
                <a:solidFill>
                  <a:srgbClr val="FF0000"/>
                </a:solidFill>
              </a:rPr>
              <a:t>psycho</a:t>
            </a:r>
            <a:r>
              <a:rPr lang="en-NZ" b="0" baseline="0" dirty="0">
                <a:solidFill>
                  <a:srgbClr val="FF0000"/>
                </a:solidFill>
              </a:rPr>
              <a:t> part of the ‘bio-psycho-social’ experience – thoughts that disappear. – go blank! </a:t>
            </a:r>
          </a:p>
          <a:p>
            <a:endParaRPr lang="en-NZ" b="0" baseline="0" dirty="0">
              <a:solidFill>
                <a:srgbClr val="FF0000"/>
              </a:solidFill>
            </a:endParaRPr>
          </a:p>
          <a:p>
            <a:r>
              <a:rPr lang="en-NZ" b="1" baseline="0" dirty="0">
                <a:solidFill>
                  <a:srgbClr val="FF0000"/>
                </a:solidFill>
              </a:rPr>
              <a:t>There is a hostile take over of the conscious brain by powerful negative emotions.</a:t>
            </a:r>
          </a:p>
          <a:p>
            <a:r>
              <a:rPr lang="en-NZ" b="1" baseline="0" dirty="0">
                <a:solidFill>
                  <a:srgbClr val="FF0000"/>
                </a:solidFill>
              </a:rPr>
              <a:t>There is a “hijacking of the thinking brain.”</a:t>
            </a:r>
          </a:p>
          <a:p>
            <a:pPr marL="171364" indent="-171364">
              <a:buFontTx/>
              <a:buChar char="-"/>
            </a:pPr>
            <a:endParaRPr lang="en-NZ" b="1" baseline="0" dirty="0"/>
          </a:p>
          <a:p>
            <a:pPr defTabSz="912755">
              <a:defRPr/>
            </a:pPr>
            <a:r>
              <a:rPr lang="en-NZ" b="1" baseline="0" dirty="0"/>
              <a:t>As Daniel Hughes says – these children have flipped their lid.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go from Wizard to Lizard.</a:t>
            </a:r>
          </a:p>
          <a:p>
            <a:pPr marL="171364" indent="-171364">
              <a:buFontTx/>
              <a:buChar char="-"/>
            </a:pPr>
            <a:r>
              <a:rPr lang="en-NZ" dirty="0"/>
              <a:t>They have literally lost the</a:t>
            </a:r>
            <a:r>
              <a:rPr lang="en-NZ" baseline="0" dirty="0"/>
              <a:t> </a:t>
            </a:r>
            <a:r>
              <a:rPr lang="en-NZ" dirty="0"/>
              <a:t>use (temporarily) of their pre-frontal cortex.</a:t>
            </a:r>
          </a:p>
          <a:p>
            <a:pPr marL="171364" indent="-171364">
              <a:buFontTx/>
              <a:buChar char="-"/>
            </a:pPr>
            <a:endParaRPr lang="en-NZ" b="1" baseline="0" dirty="0"/>
          </a:p>
          <a:p>
            <a:pPr>
              <a:defRPr/>
            </a:pP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Tell story - The boy and he smell</a:t>
            </a:r>
            <a:r>
              <a:rPr lang="en-NZ" b="1" baseline="0" dirty="0">
                <a:latin typeface="Arial" panose="020B0604020202020204" pitchFamily="34" charset="0"/>
                <a:cs typeface="Arial" panose="020B0604020202020204" pitchFamily="34" charset="0"/>
              </a:rPr>
              <a:t> of the green grass…</a:t>
            </a:r>
            <a:r>
              <a:rPr lang="en-NZ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Waikowhai</a:t>
            </a:r>
            <a:r>
              <a:rPr lang="en-NZ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It’s not their fault. </a:t>
            </a:r>
          </a:p>
          <a:p>
            <a:pPr>
              <a:defRPr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Its not just a matter of doing what’s right. </a:t>
            </a:r>
          </a:p>
          <a:p>
            <a:pPr>
              <a:defRPr/>
            </a:pP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“It is brain not blame”.</a:t>
            </a:r>
          </a:p>
          <a:p>
            <a:endParaRPr lang="en-NZ" b="1" baseline="0" dirty="0">
              <a:solidFill>
                <a:srgbClr val="FF0000"/>
              </a:solidFill>
            </a:endParaRPr>
          </a:p>
          <a:p>
            <a:pPr defTabSz="913941"/>
            <a:endParaRPr lang="en-NZ" b="1" baseline="0" dirty="0">
              <a:solidFill>
                <a:srgbClr val="FF0000"/>
              </a:solidFill>
            </a:endParaRP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630E6-A541-4AB9-A7B8-234561F5455E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905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4">
              <a:defRPr/>
            </a:pPr>
            <a:r>
              <a:rPr lang="en-NZ" dirty="0"/>
              <a:t>“</a:t>
            </a:r>
            <a:r>
              <a:rPr lang="en-NZ" b="1" dirty="0"/>
              <a:t>Every kids deserves a champion; an adult who will never give up on them</a:t>
            </a:r>
            <a:r>
              <a:rPr lang="en-NZ" dirty="0"/>
              <a:t>”</a:t>
            </a:r>
          </a:p>
          <a:p>
            <a:endParaRPr lang="en-NZ" dirty="0"/>
          </a:p>
          <a:p>
            <a:r>
              <a:rPr lang="en-NZ" dirty="0"/>
              <a:t>As you can see – there</a:t>
            </a:r>
            <a:r>
              <a:rPr lang="en-NZ" baseline="0" dirty="0"/>
              <a:t> are no programmes that make the difference – it is you.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630E6-A541-4AB9-A7B8-234561F5455E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140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z="2000">
              <a:ea typeface="MS PGothic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653" indent="-2856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543" indent="-2285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560" indent="-2285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6577" indent="-2285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594" indent="-228509" defTabSz="457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611" indent="-228509" defTabSz="457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628" indent="-228509" defTabSz="457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46" indent="-228509" defTabSz="457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93FF47B-A110-4AD6-8BF4-5C0B5F19CBAA}" type="slidenum">
              <a:rPr lang="en-NZ" altLang="en-US" smtClean="0">
                <a:latin typeface="Calibri" pitchFamily="34" charset="0"/>
                <a:ea typeface="MS PGothic" pitchFamily="34" charset="-128"/>
              </a:rPr>
              <a:pPr eaLnBrk="1" hangingPunct="1">
                <a:defRPr/>
              </a:pPr>
              <a:t>23</a:t>
            </a:fld>
            <a:endParaRPr lang="en-NZ" altLang="en-US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070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46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940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8346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2"/>
          <p:cNvSpPr/>
          <p:nvPr userDrawn="1"/>
        </p:nvSpPr>
        <p:spPr>
          <a:xfrm>
            <a:off x="175846" y="5750169"/>
            <a:ext cx="8757139" cy="104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5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565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253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9253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03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444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1457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210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0383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8429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8345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00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5747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2250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565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6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3747" y="303120"/>
            <a:ext cx="7550657" cy="733495"/>
          </a:xfrm>
        </p:spPr>
        <p:txBody>
          <a:bodyPr>
            <a:normAutofit/>
          </a:bodyPr>
          <a:lstStyle>
            <a:lvl1pPr>
              <a:defRPr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3747" y="1318104"/>
            <a:ext cx="8634832" cy="4651821"/>
          </a:xfrm>
        </p:spPr>
        <p:txBody>
          <a:bodyPr>
            <a:normAutofit/>
          </a:bodyPr>
          <a:lstStyle>
            <a:lvl1pPr>
              <a:buClr>
                <a:srgbClr val="641C2E"/>
              </a:buClr>
              <a:defRPr sz="1500"/>
            </a:lvl1pPr>
          </a:lstStyle>
          <a:p>
            <a:pPr lvl="0"/>
            <a:r>
              <a:rPr lang="en-US" dirty="0"/>
              <a:t>Bullet List</a:t>
            </a:r>
          </a:p>
          <a:p>
            <a:pPr lvl="0"/>
            <a:r>
              <a:rPr lang="en-US" dirty="0"/>
              <a:t>Bullet List</a:t>
            </a:r>
          </a:p>
          <a:p>
            <a:pPr lvl="0"/>
            <a:r>
              <a:rPr lang="en-US" dirty="0"/>
              <a:t>Bullet List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550189A-D43B-FDC9-0005-0F5BB82E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9387" y="6404202"/>
            <a:ext cx="791828" cy="182345"/>
          </a:xfrm>
        </p:spPr>
        <p:txBody>
          <a:bodyPr/>
          <a:lstStyle>
            <a:lvl1pPr algn="l">
              <a:defRPr lang="en-NZ" sz="900" b="1" kern="1200" smtClean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0FFF7D1-641F-417C-4DE4-782D603A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1215" y="6404201"/>
            <a:ext cx="3633749" cy="17810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0BDC12-2CB2-EB7A-3F86-6779F6CA365D}"/>
              </a:ext>
            </a:extLst>
          </p:cNvPr>
          <p:cNvSpPr txBox="1"/>
          <p:nvPr userDrawn="1"/>
        </p:nvSpPr>
        <p:spPr>
          <a:xfrm>
            <a:off x="6850762" y="6361071"/>
            <a:ext cx="2078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temahau.govt.nz</a:t>
            </a:r>
            <a:endParaRPr lang="en-NZ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497CF-C15A-1838-654F-5E840D21AA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469" y="303120"/>
            <a:ext cx="595111" cy="509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8ED1D2-E0D7-6ACB-A1E8-A2E0547505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20" y="6141717"/>
            <a:ext cx="165201" cy="4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5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place Master 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0ABA987D-397D-8261-B066-F05B20F354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7552" y="1384471"/>
            <a:ext cx="2531027" cy="461145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F76555-671D-07B8-2C3A-1578202DC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21" y="310452"/>
            <a:ext cx="7175366" cy="734702"/>
          </a:xfrm>
        </p:spPr>
        <p:txBody>
          <a:bodyPr>
            <a:normAutofit/>
          </a:bodyPr>
          <a:lstStyle>
            <a:lvl1pPr>
              <a:defRPr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FD5210-B31A-8841-ACE8-5E62E8C0C8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5420" y="1389444"/>
            <a:ext cx="5898244" cy="4608067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894D37-9C27-6D83-832A-4EE9E335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9387" y="6404202"/>
            <a:ext cx="791828" cy="182345"/>
          </a:xfrm>
        </p:spPr>
        <p:txBody>
          <a:bodyPr/>
          <a:lstStyle>
            <a:lvl1pPr algn="l">
              <a:defRPr lang="en-NZ" sz="900" b="1" kern="1200" smtClean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DD183F-FD60-5E82-ECC5-4B6696D0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1215" y="6404201"/>
            <a:ext cx="3633749" cy="17810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FCC8A-6E7D-859A-CD22-461216C7C8E7}"/>
              </a:ext>
            </a:extLst>
          </p:cNvPr>
          <p:cNvSpPr txBox="1"/>
          <p:nvPr userDrawn="1"/>
        </p:nvSpPr>
        <p:spPr>
          <a:xfrm>
            <a:off x="6850762" y="6361071"/>
            <a:ext cx="2078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temahau.govt.nz</a:t>
            </a:r>
            <a:endParaRPr lang="en-NZ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BE2C10-311F-CF2A-D5A1-AAEB33D3A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469" y="303120"/>
            <a:ext cx="595111" cy="509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1A82EF-525A-5C89-8C02-618FFFCC47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20" y="6141717"/>
            <a:ext cx="165201" cy="4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8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843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3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3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6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3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</p:grpSp>
      <p:sp>
        <p:nvSpPr>
          <p:cNvPr id="1843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7228CCD7-3E93-4732-9A64-9C73912580B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39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21351-A35E-410B-A003-91DC5CB78A9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3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1259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379EC-90C1-4B5B-BBD1-74CAC43595C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9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FFA09-98E1-4C3F-838B-8B16FBE1F6D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9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60CE1-1479-4196-8630-896DB60B370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86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D5FA-A194-495E-8B2A-961E48B9B57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81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01E05-FFA0-4701-9271-F47EB2EA29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17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86B72-B9E9-410C-A393-67B1622CB85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83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25AFE-533A-4889-A74F-795D89B451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83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ACC36-0FFC-4201-AF65-57E40092EA4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00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5A833-224F-48B3-8C71-CC9ED2FC26B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27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A958D5-9DD8-48F8-AE3D-5D65E24E172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3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3101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6930D7F-AC9A-489A-A19A-25AC8764E3E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08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4D3F071-2FE4-494D-9DF5-95AFF28FB48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1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554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557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211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93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6DE39DC-2F84-4DFA-A58A-2F61F144D706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NZ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6A8AD9F-37CB-4D38-AA61-55724B85CC3C}" type="datetimeFigureOut">
              <a:rPr lang="en-NZ" smtClean="0">
                <a:solidFill>
                  <a:srgbClr val="EEECE1"/>
                </a:solidFill>
              </a:rPr>
              <a:pPr/>
              <a:t>10/08/2023</a:t>
            </a:fld>
            <a:endParaRPr lang="en-N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7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  <p:sldLayoutId id="2147483785" r:id="rId13"/>
    <p:sldLayoutId id="214748378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741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1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>
                <a:solidFill>
                  <a:srgbClr val="000000"/>
                </a:solidFill>
              </a:endParaRPr>
            </a:p>
          </p:txBody>
        </p:sp>
      </p:grp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2FA83D-1039-4640-AB79-5669CCA0CCB7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4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lbcluster8.ac.n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curriculumrefresh.education.govt.nz/te-mataiaho" TargetMode="Externa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hpe.tki.org.nz/guidelines-and-policies/mental-health-education/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337177" cy="914400"/>
          </a:xfrm>
        </p:spPr>
        <p:txBody>
          <a:bodyPr/>
          <a:lstStyle/>
          <a:p>
            <a:r>
              <a:rPr lang="en-NZ" sz="4400" b="1" dirty="0"/>
              <a:t>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4925144"/>
          </a:xfrm>
        </p:spPr>
        <p:txBody>
          <a:bodyPr/>
          <a:lstStyle/>
          <a:p>
            <a:pPr marL="0" indent="0" algn="ctr">
              <a:buNone/>
            </a:pPr>
            <a:r>
              <a:rPr lang="en-NZ" sz="4400" b="1" dirty="0"/>
              <a:t>  </a:t>
            </a:r>
            <a:r>
              <a:rPr lang="en-NZ" sz="44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NGĀ MANU ĀWHINA</a:t>
            </a:r>
            <a:endParaRPr lang="en-NZ" sz="4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NZ" b="1" dirty="0">
                <a:solidFill>
                  <a:schemeClr val="accent6">
                    <a:lumMod val="75000"/>
                  </a:schemeClr>
                </a:solidFill>
              </a:rPr>
              <a:t> Standing Strong Together in Wellbeing</a:t>
            </a:r>
            <a:endParaRPr lang="en-NZ" b="1" dirty="0"/>
          </a:p>
          <a:p>
            <a:pPr marL="0" indent="0" algn="ctr">
              <a:buNone/>
            </a:pPr>
            <a:r>
              <a:rPr lang="en-NZ" sz="4400" b="1" dirty="0"/>
              <a:t> </a:t>
            </a:r>
            <a:r>
              <a:rPr lang="en-NZ" sz="2400" dirty="0"/>
              <a:t>Thursday 10</a:t>
            </a:r>
            <a:r>
              <a:rPr lang="en-NZ" sz="2400" baseline="30000" dirty="0"/>
              <a:t>th</a:t>
            </a:r>
            <a:r>
              <a:rPr lang="en-NZ" sz="2400" dirty="0"/>
              <a:t> August</a:t>
            </a:r>
          </a:p>
          <a:p>
            <a:pPr marL="0" indent="0" algn="ctr">
              <a:buNone/>
            </a:pPr>
            <a:r>
              <a:rPr lang="en-NZ" sz="3600" b="1" dirty="0"/>
              <a:t>He </a:t>
            </a:r>
            <a:r>
              <a:rPr lang="en-NZ" sz="3600" b="1" dirty="0" err="1"/>
              <a:t>Pikorua</a:t>
            </a:r>
            <a:r>
              <a:rPr lang="en-NZ" sz="3600" b="1" dirty="0"/>
              <a:t> in Action</a:t>
            </a:r>
            <a:endParaRPr lang="en-NZ" sz="1600" dirty="0"/>
          </a:p>
          <a:p>
            <a:pPr marL="0" indent="0" algn="ctr">
              <a:buNone/>
            </a:pPr>
            <a:endParaRPr lang="en-NZ" sz="1600" dirty="0"/>
          </a:p>
          <a:p>
            <a:pPr marL="0" indent="0" algn="ctr">
              <a:buNone/>
            </a:pPr>
            <a:r>
              <a:rPr lang="en-NZ" sz="2000" dirty="0"/>
              <a:t>Alison Leversha – Community Paediatrician</a:t>
            </a:r>
          </a:p>
          <a:p>
            <a:pPr marL="0" indent="0" algn="ctr">
              <a:buNone/>
            </a:pPr>
            <a:r>
              <a:rPr lang="en-NZ" sz="2000" dirty="0"/>
              <a:t>alisonl@adhb.govt.nz</a:t>
            </a:r>
          </a:p>
          <a:p>
            <a:pPr marL="0" indent="0">
              <a:buNone/>
            </a:pPr>
            <a:endParaRPr lang="en-NZ" sz="2000" dirty="0"/>
          </a:p>
          <a:p>
            <a:pPr marL="0" indent="0">
              <a:buNone/>
            </a:pPr>
            <a:endParaRPr lang="en-NZ" sz="2000" dirty="0"/>
          </a:p>
          <a:p>
            <a:pPr marL="0" indent="0">
              <a:buNone/>
            </a:pPr>
            <a:endParaRPr lang="en-NZ" sz="2000" dirty="0"/>
          </a:p>
          <a:p>
            <a:pPr marL="0" indent="0">
              <a:buNone/>
            </a:pPr>
            <a:endParaRPr lang="en-NZ" sz="2000" dirty="0"/>
          </a:p>
          <a:p>
            <a:endParaRPr lang="en-N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7"/>
          <a:stretch/>
        </p:blipFill>
        <p:spPr bwMode="auto">
          <a:xfrm>
            <a:off x="971600" y="5358987"/>
            <a:ext cx="7416824" cy="103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7992888" cy="81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46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b="1" dirty="0"/>
          </a:p>
        </p:txBody>
      </p:sp>
      <p:pic>
        <p:nvPicPr>
          <p:cNvPr id="5" name="Content Placeholder 4" descr="A person and a child reading a book&#10;&#10;Description automatically generated">
            <a:extLst>
              <a:ext uri="{FF2B5EF4-FFF2-40B4-BE49-F238E27FC236}">
                <a16:creationId xmlns:a16="http://schemas.microsoft.com/office/drawing/2014/main" id="{AD0A73FD-42A8-A17B-749A-E8C3C3288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4672202" cy="4706180"/>
          </a:xfrm>
        </p:spPr>
      </p:pic>
    </p:spTree>
    <p:extLst>
      <p:ext uri="{BB962C8B-B14F-4D97-AF65-F5344CB8AC3E}">
        <p14:creationId xmlns:p14="http://schemas.microsoft.com/office/powerpoint/2010/main" val="92066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6C3BF-99CD-BA88-C6AF-08A796EA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HeEd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Collaboration</a:t>
            </a:r>
          </a:p>
        </p:txBody>
      </p:sp>
      <p:pic>
        <p:nvPicPr>
          <p:cNvPr id="4" name="Picture 3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A3B0189C-D14C-DF28-39BA-81332AC97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" y="1916832"/>
            <a:ext cx="840313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7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06BA-FFC8-CEB1-65A0-06510491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6191EF93-57EF-D22A-5698-F33431B01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828694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1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F569-1392-6FFA-BB15-71CC9CF7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B6CEA588-A38A-D95D-15A9-348371D84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9" y="1988840"/>
            <a:ext cx="8149682" cy="34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1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013A-6877-7524-7D37-88A60583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A screenshot of a video chat&#10;&#10;Description automatically generated">
            <a:extLst>
              <a:ext uri="{FF2B5EF4-FFF2-40B4-BE49-F238E27FC236}">
                <a16:creationId xmlns:a16="http://schemas.microsoft.com/office/drawing/2014/main" id="{1F6D4862-2986-9EB9-660F-453512E35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9180512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3C983B-B9EE-C3BF-E163-083F797B93E8}"/>
              </a:ext>
            </a:extLst>
          </p:cNvPr>
          <p:cNvSpPr/>
          <p:nvPr/>
        </p:nvSpPr>
        <p:spPr>
          <a:xfrm>
            <a:off x="4644008" y="4005064"/>
            <a:ext cx="172819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CA9B5D-2257-F827-D2A3-FE3CDACCF640}"/>
              </a:ext>
            </a:extLst>
          </p:cNvPr>
          <p:cNvSpPr/>
          <p:nvPr/>
        </p:nvSpPr>
        <p:spPr>
          <a:xfrm>
            <a:off x="6300192" y="188640"/>
            <a:ext cx="2664296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11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8208912" cy="296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8184">
            <a:off x="2296497" y="-289850"/>
            <a:ext cx="3871092" cy="391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72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F9F55E-C6FF-D9B1-A0A0-AE6F19DDE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79" y="764704"/>
            <a:ext cx="770073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5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298847"/>
            <a:ext cx="9145022" cy="63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1CF1CD-07EC-933F-11FD-E315BC1B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</a:t>
            </a:r>
            <a:r>
              <a:rPr lang="en-US" dirty="0" err="1"/>
              <a:t>Mātaiaho</a:t>
            </a:r>
            <a:r>
              <a:rPr lang="en-US" dirty="0"/>
              <a:t> –refreshed NZ curriculum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40110-33AF-5624-1EC6-FE1D03E42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21" y="836712"/>
            <a:ext cx="7860266" cy="345605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/>
              <a:t>Currently in draft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/>
              <a:t>Due for final publication in September 2023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NZ" sz="2000" dirty="0">
                <a:hlinkClick r:id="rId2"/>
              </a:rPr>
              <a:t>Te </a:t>
            </a:r>
            <a:r>
              <a:rPr lang="en-NZ" sz="2000" dirty="0" err="1">
                <a:hlinkClick r:id="rId2"/>
              </a:rPr>
              <a:t>Mātaiaho</a:t>
            </a:r>
            <a:r>
              <a:rPr lang="en-NZ" sz="2000" dirty="0">
                <a:hlinkClick r:id="rId2"/>
              </a:rPr>
              <a:t> | Curriculum Refresh (education.govt.nz)</a:t>
            </a:r>
            <a:endParaRPr lang="en-NZ" sz="20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NZ" sz="2000" dirty="0"/>
              <a:t>As part of Te </a:t>
            </a:r>
            <a:r>
              <a:rPr lang="en-NZ" sz="2000" dirty="0" err="1"/>
              <a:t>Mātaiaho</a:t>
            </a:r>
            <a:r>
              <a:rPr lang="en-NZ" sz="2000" dirty="0"/>
              <a:t> – </a:t>
            </a:r>
            <a:r>
              <a:rPr lang="en-NZ" sz="2000" dirty="0" err="1"/>
              <a:t>Mātaitipu</a:t>
            </a:r>
            <a:r>
              <a:rPr lang="en-NZ" sz="2000" dirty="0"/>
              <a:t> : the educational vision for young people, as conceived by young people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3C2DE-2B5A-EC16-1CA9-1D067766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18</a:t>
            </a:fld>
            <a:endParaRPr lang="en-N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4C1732-BB27-0725-A8B8-C2683882A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16" y="3165144"/>
            <a:ext cx="6279572" cy="34852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0655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C616E-53BD-E260-E968-83A02E02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00" y="264552"/>
            <a:ext cx="7550657" cy="733495"/>
          </a:xfrm>
        </p:spPr>
        <p:txBody>
          <a:bodyPr/>
          <a:lstStyle/>
          <a:p>
            <a:r>
              <a:rPr lang="en-NZ" dirty="0"/>
              <a:t>Mental Health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821D9-2BDD-FD78-C883-DF6674BDB5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59" y="1340768"/>
            <a:ext cx="7425885" cy="3488866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Mental health education: A guide for teachers, leaders and school boards | Health &amp; PE · TKI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Whole of school approach for supporting Mental Health</a:t>
            </a:r>
          </a:p>
          <a:p>
            <a:endParaRPr lang="en-US" sz="1800" dirty="0"/>
          </a:p>
          <a:p>
            <a:endParaRPr lang="en-NZ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D627F-1DD5-4196-B262-B3B990BD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19</a:t>
            </a:fld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3D392-E292-D6BD-D280-179D09D58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844745"/>
            <a:ext cx="3826411" cy="3633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3A5B9E-017F-3BA0-6E6A-3E270D24B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27" y="3140969"/>
            <a:ext cx="417371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9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298847"/>
            <a:ext cx="9145022" cy="63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33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7A36-C2F4-6784-6EF9-667E22AE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i="0" dirty="0" err="1">
                <a:solidFill>
                  <a:srgbClr val="343433"/>
                </a:solidFill>
                <a:effectLst/>
                <a:latin typeface="Gotham SSm A"/>
              </a:rPr>
              <a:t>Te</a:t>
            </a:r>
            <a:r>
              <a:rPr lang="en-NZ" b="1" i="0" dirty="0">
                <a:solidFill>
                  <a:srgbClr val="343433"/>
                </a:solidFill>
                <a:effectLst/>
                <a:latin typeface="Gotham SSm A"/>
              </a:rPr>
              <a:t> </a:t>
            </a:r>
            <a:r>
              <a:rPr lang="en-NZ" b="1" i="0" dirty="0" err="1">
                <a:solidFill>
                  <a:srgbClr val="343433"/>
                </a:solidFill>
                <a:effectLst/>
                <a:latin typeface="Gotham SSm A"/>
              </a:rPr>
              <a:t>Tūāpapa</a:t>
            </a:r>
            <a:r>
              <a:rPr lang="en-NZ" b="1" i="0" dirty="0">
                <a:solidFill>
                  <a:srgbClr val="343433"/>
                </a:solidFill>
                <a:effectLst/>
                <a:latin typeface="Gotham SSm A"/>
              </a:rPr>
              <a:t> o He </a:t>
            </a:r>
            <a:r>
              <a:rPr lang="en-NZ" b="1" i="0" dirty="0" err="1">
                <a:solidFill>
                  <a:srgbClr val="343433"/>
                </a:solidFill>
                <a:effectLst/>
                <a:latin typeface="Gotham SSm A"/>
              </a:rPr>
              <a:t>Pikorua</a:t>
            </a:r>
            <a:endParaRPr lang="en-NZ" b="1" dirty="0"/>
          </a:p>
        </p:txBody>
      </p:sp>
      <p:pic>
        <p:nvPicPr>
          <p:cNvPr id="4" name="Picture 3" descr="A colorful pie chart with text&#10;&#10;Description automatically generated">
            <a:extLst>
              <a:ext uri="{FF2B5EF4-FFF2-40B4-BE49-F238E27FC236}">
                <a16:creationId xmlns:a16="http://schemas.microsoft.com/office/drawing/2014/main" id="{7428F6C8-6ACB-3F89-C4B8-29EBB46E2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03328"/>
            <a:ext cx="5881464" cy="4550267"/>
          </a:xfrm>
          <a:prstGeom prst="rect">
            <a:avLst/>
          </a:prstGeom>
        </p:spPr>
      </p:pic>
      <p:pic>
        <p:nvPicPr>
          <p:cNvPr id="3" name="Picture 2" descr="A colorful pie chart with text&#10;&#10;Description automatically generated">
            <a:extLst>
              <a:ext uri="{FF2B5EF4-FFF2-40B4-BE49-F238E27FC236}">
                <a16:creationId xmlns:a16="http://schemas.microsoft.com/office/drawing/2014/main" id="{3299A41A-A369-6ED1-4702-B7AD2EBBC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7638"/>
            <a:ext cx="5881464" cy="4550267"/>
          </a:xfrm>
          <a:prstGeom prst="rect">
            <a:avLst/>
          </a:prstGeom>
        </p:spPr>
      </p:pic>
      <p:pic>
        <p:nvPicPr>
          <p:cNvPr id="5" name="Picture 4" descr="A colorful pie chart with text&#10;&#10;Description automatically generated">
            <a:extLst>
              <a:ext uri="{FF2B5EF4-FFF2-40B4-BE49-F238E27FC236}">
                <a16:creationId xmlns:a16="http://schemas.microsoft.com/office/drawing/2014/main" id="{34265F42-5E5F-59AF-E87C-05642ACF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22820"/>
            <a:ext cx="5881464" cy="45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34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3A31-1E63-311C-85FC-2D5A391B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03AC3-2B53-68E3-F56A-43BAA68E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68D53-F07F-F5B4-4257-DB3560D9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646356-73D0-E5D1-EFE7-6C16C09DA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62" y="2138902"/>
            <a:ext cx="9013276" cy="23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51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417638"/>
          </a:xfrm>
        </p:spPr>
        <p:txBody>
          <a:bodyPr lIns="0" rIns="0" bIns="0"/>
          <a:lstStyle/>
          <a:p>
            <a:pPr eaLnBrk="1" hangingPunct="1"/>
            <a:r>
              <a:rPr lang="en-US" altLang="en-US" sz="5200">
                <a:latin typeface="Albertus Extra Bold"/>
              </a:rPr>
              <a:t> </a:t>
            </a:r>
            <a:endParaRPr lang="en-US" altLang="en-US" u="sng">
              <a:latin typeface="Albertus Extra Bold"/>
            </a:endParaRPr>
          </a:p>
        </p:txBody>
      </p:sp>
      <p:pic>
        <p:nvPicPr>
          <p:cNvPr id="47107" name="Picture 11" descr="do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7108" name="Text Box 14"/>
          <p:cNvSpPr txBox="1">
            <a:spLocks noChangeArrowheads="1"/>
          </p:cNvSpPr>
          <p:nvPr/>
        </p:nvSpPr>
        <p:spPr bwMode="auto">
          <a:xfrm>
            <a:off x="2555875" y="2852738"/>
            <a:ext cx="4608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7109" name="Text Box 15"/>
          <p:cNvSpPr txBox="1">
            <a:spLocks noChangeArrowheads="1"/>
          </p:cNvSpPr>
          <p:nvPr/>
        </p:nvSpPr>
        <p:spPr bwMode="auto">
          <a:xfrm>
            <a:off x="1403350" y="1341438"/>
            <a:ext cx="6481763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u="sng" dirty="0" err="1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Whakatauki</a:t>
            </a:r>
            <a:endParaRPr lang="en-US" altLang="en-US" sz="5400" u="sng" dirty="0">
              <a:solidFill>
                <a:srgbClr val="0C0686"/>
              </a:solidFill>
              <a:latin typeface="Albertus Extra Bold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C0686"/>
              </a:solidFill>
              <a:latin typeface="Albertus Extra Bold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E </a:t>
            </a:r>
            <a:r>
              <a:rPr lang="en-US" altLang="en-US" dirty="0" err="1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hara</a:t>
            </a:r>
            <a:r>
              <a:rPr lang="en-US" altLang="en-US" dirty="0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 </a:t>
            </a:r>
            <a:r>
              <a:rPr lang="en-US" altLang="en-US" dirty="0" err="1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taku</a:t>
            </a:r>
            <a:r>
              <a:rPr lang="en-US" altLang="en-US" dirty="0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 </a:t>
            </a:r>
            <a:r>
              <a:rPr lang="en-US" altLang="en-US" dirty="0" err="1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toa</a:t>
            </a:r>
            <a:endParaRPr lang="en-US" altLang="en-US" dirty="0">
              <a:solidFill>
                <a:srgbClr val="0C0686"/>
              </a:solidFill>
              <a:latin typeface="Albertus Extra Bold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I </a:t>
            </a:r>
            <a:r>
              <a:rPr lang="en-US" altLang="en-US" dirty="0" err="1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te</a:t>
            </a:r>
            <a:r>
              <a:rPr lang="en-US" altLang="en-US" dirty="0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 </a:t>
            </a:r>
            <a:r>
              <a:rPr lang="en-US" altLang="en-US" dirty="0" err="1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toa</a:t>
            </a:r>
            <a:r>
              <a:rPr lang="en-US" altLang="en-US" dirty="0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 </a:t>
            </a:r>
            <a:r>
              <a:rPr lang="en-US" altLang="en-US" dirty="0" err="1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taku</a:t>
            </a:r>
            <a:r>
              <a:rPr lang="en-US" altLang="en-US" dirty="0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 </a:t>
            </a:r>
            <a:r>
              <a:rPr lang="en-US" altLang="en-US" dirty="0" err="1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tahi</a:t>
            </a:r>
            <a:endParaRPr lang="en-US" altLang="en-US" dirty="0">
              <a:solidFill>
                <a:srgbClr val="0C0686"/>
              </a:solidFill>
              <a:latin typeface="Albertus Extra Bold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Engari</a:t>
            </a:r>
            <a:r>
              <a:rPr lang="en-US" altLang="en-US" dirty="0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 </a:t>
            </a:r>
            <a:r>
              <a:rPr lang="en-US" altLang="en-US" dirty="0" err="1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taku</a:t>
            </a:r>
            <a:r>
              <a:rPr lang="en-US" altLang="en-US" dirty="0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 </a:t>
            </a:r>
            <a:r>
              <a:rPr lang="en-US" altLang="en-US" dirty="0" err="1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toa</a:t>
            </a:r>
            <a:endParaRPr lang="en-US" altLang="en-US" dirty="0">
              <a:solidFill>
                <a:srgbClr val="0C0686"/>
              </a:solidFill>
              <a:latin typeface="Albertus Extra Bold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He </a:t>
            </a:r>
            <a:r>
              <a:rPr lang="en-US" altLang="en-US" dirty="0" err="1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toa</a:t>
            </a:r>
            <a:r>
              <a:rPr lang="en-US" altLang="en-US" dirty="0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 </a:t>
            </a:r>
            <a:r>
              <a:rPr lang="en-US" altLang="en-US" dirty="0" err="1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taki</a:t>
            </a:r>
            <a:r>
              <a:rPr lang="en-US" altLang="en-US" dirty="0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 </a:t>
            </a:r>
            <a:r>
              <a:rPr lang="en-US" altLang="en-US" dirty="0" err="1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tini</a:t>
            </a:r>
            <a:endParaRPr lang="en-US" altLang="en-US" dirty="0">
              <a:solidFill>
                <a:srgbClr val="0C0686"/>
              </a:solidFill>
              <a:latin typeface="Albertus Extra Bold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rgbClr val="0C0686"/>
              </a:solidFill>
              <a:latin typeface="Albertus Extra Bold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rgbClr val="0C0686"/>
              </a:solidFill>
              <a:latin typeface="Albertus Extra Bold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rgbClr val="0C0686"/>
              </a:solidFill>
              <a:latin typeface="Albertus Extra Bold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Our strength is not ours alone,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0C0686"/>
                </a:solidFill>
                <a:latin typeface="Albertus Extra Bold"/>
                <a:ea typeface="MS PGothic" pitchFamily="34" charset="-128"/>
              </a:rPr>
              <a:t>but that of our community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100" i="1" dirty="0">
              <a:solidFill>
                <a:srgbClr val="0C0686"/>
              </a:solidFill>
              <a:latin typeface="Albertus Extra Bold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094331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3A31-1E63-311C-85FC-2D5A391B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03AC3-2B53-68E3-F56A-43BAA68E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306E-3EC6-4C57-AA23-55B96E76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3D16EF-5454-4BBD-BF6A-CB9BF6DC7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524559" cy="5543985"/>
          </a:xfrm>
        </p:spPr>
      </p:pic>
    </p:spTree>
    <p:extLst>
      <p:ext uri="{BB962C8B-B14F-4D97-AF65-F5344CB8AC3E}">
        <p14:creationId xmlns:p14="http://schemas.microsoft.com/office/powerpoint/2010/main" val="89626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3 Realms of ACES </a:t>
            </a:r>
          </a:p>
        </p:txBody>
      </p:sp>
      <p:pic>
        <p:nvPicPr>
          <p:cNvPr id="7" name="Content Placeholder 6" descr="A poster showing a tornado and a couple of people walking&#10;&#10;Description automatically generated">
            <a:extLst>
              <a:ext uri="{FF2B5EF4-FFF2-40B4-BE49-F238E27FC236}">
                <a16:creationId xmlns:a16="http://schemas.microsoft.com/office/drawing/2014/main" id="{65814389-A91C-24F5-B3AA-8B63EE793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" y="1372816"/>
            <a:ext cx="9032067" cy="5256584"/>
          </a:xfrm>
        </p:spPr>
      </p:pic>
    </p:spTree>
    <p:extLst>
      <p:ext uri="{BB962C8B-B14F-4D97-AF65-F5344CB8AC3E}">
        <p14:creationId xmlns:p14="http://schemas.microsoft.com/office/powerpoint/2010/main" val="277203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88C0-9019-D207-2584-7BE5FB2F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E8C80F-D31B-4277-615D-EDF446C52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38" y="0"/>
            <a:ext cx="8842723" cy="68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4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68D53-F07F-F5B4-4257-DB3560D9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646356-73D0-E5D1-EFE7-6C16C09DA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62" y="2138902"/>
            <a:ext cx="9013276" cy="23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1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7" y="471810"/>
            <a:ext cx="8064896" cy="5198183"/>
          </a:xfrm>
        </p:spPr>
      </p:pic>
      <p:sp>
        <p:nvSpPr>
          <p:cNvPr id="5" name="Rectangle 4"/>
          <p:cNvSpPr/>
          <p:nvPr/>
        </p:nvSpPr>
        <p:spPr>
          <a:xfrm>
            <a:off x="968755" y="476672"/>
            <a:ext cx="489654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 descr="media/image3.jpeg">
            <a:extLst>
              <a:ext uri="{FF2B5EF4-FFF2-40B4-BE49-F238E27FC236}">
                <a16:creationId xmlns:a16="http://schemas.microsoft.com/office/drawing/2014/main" id="{66189920-389C-45DB-9F37-888EB9C0EA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72" y="1412776"/>
            <a:ext cx="1332656" cy="802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F259E-A4C6-80CE-7394-24D80E67DE41}"/>
              </a:ext>
            </a:extLst>
          </p:cNvPr>
          <p:cNvSpPr txBox="1"/>
          <p:nvPr/>
        </p:nvSpPr>
        <p:spPr>
          <a:xfrm>
            <a:off x="2771800" y="274638"/>
            <a:ext cx="3024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600" b="1" spc="-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WTS</a:t>
            </a:r>
          </a:p>
        </p:txBody>
      </p:sp>
    </p:spTree>
    <p:extLst>
      <p:ext uri="{BB962C8B-B14F-4D97-AF65-F5344CB8AC3E}">
        <p14:creationId xmlns:p14="http://schemas.microsoft.com/office/powerpoint/2010/main" val="148967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7792" y="332656"/>
            <a:ext cx="878497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N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Overlap: health, education, and social needs</a:t>
            </a:r>
            <a:endParaRPr lang="en-NZ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Diagram, venn diagram&#10;&#10;Description automatically generated">
            <a:extLst>
              <a:ext uri="{FF2B5EF4-FFF2-40B4-BE49-F238E27FC236}">
                <a16:creationId xmlns:a16="http://schemas.microsoft.com/office/drawing/2014/main" id="{B892BB6B-73FC-4523-8E19-34A84C80A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65" y="1481123"/>
            <a:ext cx="5983030" cy="475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22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5">
      <a:dk1>
        <a:sysClr val="windowText" lastClr="000000"/>
      </a:dk1>
      <a:lt1>
        <a:sysClr val="window" lastClr="FFFFFF"/>
      </a:lt1>
      <a:dk2>
        <a:srgbClr val="E36C09"/>
      </a:dk2>
      <a:lt2>
        <a:srgbClr val="EEECE1"/>
      </a:lt2>
      <a:accent1>
        <a:srgbClr val="E36C09"/>
      </a:accent1>
      <a:accent2>
        <a:srgbClr val="31859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djacency">
  <a:themeElements>
    <a:clrScheme name="Custom 5">
      <a:dk1>
        <a:sysClr val="windowText" lastClr="000000"/>
      </a:dk1>
      <a:lt1>
        <a:sysClr val="window" lastClr="FFFFFF"/>
      </a:lt1>
      <a:dk2>
        <a:srgbClr val="E36C09"/>
      </a:dk2>
      <a:lt2>
        <a:srgbClr val="EEECE1"/>
      </a:lt2>
      <a:accent1>
        <a:srgbClr val="E36C09"/>
      </a:accent1>
      <a:accent2>
        <a:srgbClr val="31859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adial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FC7C42"/>
      </a:accent2>
      <a:accent3>
        <a:srgbClr val="FFFFFF"/>
      </a:accent3>
      <a:accent4>
        <a:srgbClr val="000000"/>
      </a:accent4>
      <a:accent5>
        <a:srgbClr val="CAE2FF"/>
      </a:accent5>
      <a:accent6>
        <a:srgbClr val="FC7C42"/>
      </a:accent6>
      <a:hlink>
        <a:srgbClr val="996666"/>
      </a:hlink>
      <a:folHlink>
        <a:srgbClr val="FC7C42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51275</TotalTime>
  <Words>635</Words>
  <Application>Microsoft Office PowerPoint</Application>
  <PresentationFormat>On-screen Show (4:3)</PresentationFormat>
  <Paragraphs>87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Albertus Extra Bold</vt:lpstr>
      <vt:lpstr>Arial</vt:lpstr>
      <vt:lpstr>Arial Black</vt:lpstr>
      <vt:lpstr>Calibri</vt:lpstr>
      <vt:lpstr>Cambria</vt:lpstr>
      <vt:lpstr>Gotham SSm A</vt:lpstr>
      <vt:lpstr>Times New Roman</vt:lpstr>
      <vt:lpstr>Wingdings</vt:lpstr>
      <vt:lpstr>Adjacency</vt:lpstr>
      <vt:lpstr>2_Adjacency</vt:lpstr>
      <vt:lpstr>Radial</vt:lpstr>
      <vt:lpstr>  </vt:lpstr>
      <vt:lpstr>PowerPoint Presentation</vt:lpstr>
      <vt:lpstr>PowerPoint Presentation</vt:lpstr>
      <vt:lpstr>PowerPoint Presentation</vt:lpstr>
      <vt:lpstr>3 Realms of ACES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HeEd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 Mātaiaho –refreshed NZ curriculum</vt:lpstr>
      <vt:lpstr>Mental Health Guidelines</vt:lpstr>
      <vt:lpstr>Te Tūāpapa o He Pikorua</vt:lpstr>
      <vt:lpstr>PowerPoint Presentation</vt:lpstr>
      <vt:lpstr>PowerPoint Presentation</vt:lpstr>
      <vt:lpstr> </vt:lpstr>
    </vt:vector>
  </TitlesOfParts>
  <Company>healthAlliance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              PROTECTION</dc:title>
  <dc:creator>Emma Barnes (ADHB)</dc:creator>
  <cp:lastModifiedBy>Alison</cp:lastModifiedBy>
  <cp:revision>387</cp:revision>
  <cp:lastPrinted>2023-08-09T20:12:29Z</cp:lastPrinted>
  <dcterms:created xsi:type="dcterms:W3CDTF">2018-06-18T03:11:41Z</dcterms:created>
  <dcterms:modified xsi:type="dcterms:W3CDTF">2023-08-09T20:33:04Z</dcterms:modified>
</cp:coreProperties>
</file>