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3"/>
  </p:notesMasterIdLst>
  <p:sldIdLst>
    <p:sldId id="256" r:id="rId2"/>
    <p:sldId id="272" r:id="rId3"/>
    <p:sldId id="260" r:id="rId4"/>
    <p:sldId id="270" r:id="rId5"/>
    <p:sldId id="276" r:id="rId6"/>
    <p:sldId id="271" r:id="rId7"/>
    <p:sldId id="264" r:id="rId8"/>
    <p:sldId id="275" r:id="rId9"/>
    <p:sldId id="274" r:id="rId10"/>
    <p:sldId id="266"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56E12-3F29-710D-C3C7-68CE07B4CC2F}" v="7" dt="2023-08-03T23:23:03.516"/>
    <p1510:client id="{1CDAB247-6D4E-908C-EE3E-70A6E8805251}" v="390" dt="2023-08-03T02:48:11.974"/>
    <p1510:client id="{2264474A-CEE3-0FAE-6E77-B3ABF23EE3E9}" v="271" dt="2023-08-07T01:19:34.520"/>
    <p1510:client id="{2FAE3142-5990-4C7B-B3FF-7379EAC3272B}" v="117" dt="2023-08-03T03:39:25.854"/>
    <p1510:client id="{4D8E0AD2-4237-4509-B4E5-B453227FDA64}" v="14" dt="2023-08-06T05:23:04.475"/>
    <p1510:client id="{C35B2339-4FFC-4EC9-8697-D6C5C3C2AA80}" v="104" dt="2023-07-31T06:25:27.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87609-1768-4C19-89DF-92BF97267216}" type="datetimeFigureOut">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3EB55-B46B-474A-8A0C-738A72057D2A}" type="slidenum">
              <a:t>‹#›</a:t>
            </a:fld>
            <a:endParaRPr lang="en-US"/>
          </a:p>
        </p:txBody>
      </p:sp>
    </p:spTree>
    <p:extLst>
      <p:ext uri="{BB962C8B-B14F-4D97-AF65-F5344CB8AC3E}">
        <p14:creationId xmlns:p14="http://schemas.microsoft.com/office/powerpoint/2010/main" val="4154655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Michele:</a:t>
            </a:r>
          </a:p>
          <a:p>
            <a:endParaRPr lang="en-US">
              <a:cs typeface="Calibri"/>
            </a:endParaRPr>
          </a:p>
          <a:p>
            <a:r>
              <a:rPr lang="en-US" dirty="0">
                <a:cs typeface="Calibri"/>
              </a:rPr>
              <a:t>Kia </a:t>
            </a:r>
            <a:r>
              <a:rPr lang="en-US" dirty="0" err="1">
                <a:cs typeface="Calibri"/>
              </a:rPr>
              <a:t>ora</a:t>
            </a:r>
            <a:r>
              <a:rPr lang="en-US" dirty="0">
                <a:cs typeface="Calibri"/>
              </a:rPr>
              <a:t> koutou, Ko Michele Hucker </a:t>
            </a:r>
            <a:r>
              <a:rPr lang="en-US" dirty="0" err="1">
                <a:cs typeface="Calibri"/>
              </a:rPr>
              <a:t>tōku</a:t>
            </a:r>
            <a:r>
              <a:rPr lang="en-US" dirty="0">
                <a:cs typeface="Calibri"/>
              </a:rPr>
              <a:t> </a:t>
            </a:r>
            <a:r>
              <a:rPr lang="en-US" dirty="0" err="1">
                <a:cs typeface="Calibri"/>
              </a:rPr>
              <a:t>ingoa</a:t>
            </a:r>
            <a:r>
              <a:rPr lang="en-US" dirty="0">
                <a:cs typeface="Calibri"/>
              </a:rPr>
              <a:t>  RTLB, and with me this afternoon is Alisha Hutton a </a:t>
            </a:r>
            <a:r>
              <a:rPr lang="en-US" dirty="0" err="1">
                <a:cs typeface="Calibri"/>
              </a:rPr>
              <a:t>Yr</a:t>
            </a:r>
            <a:r>
              <a:rPr lang="en-US" dirty="0">
                <a:cs typeface="Calibri"/>
              </a:rPr>
              <a:t> 4 teacher and school wellbeing leader at St Mary's Catholic School. We are here today to talk about the Zones of Regulation. A social emotional learning curriculum and regulation </a:t>
            </a:r>
            <a:r>
              <a:rPr lang="en-US" dirty="0" err="1">
                <a:cs typeface="Calibri"/>
              </a:rPr>
              <a:t>programme</a:t>
            </a:r>
            <a:r>
              <a:rPr lang="en-US" dirty="0">
                <a:cs typeface="Calibri"/>
              </a:rPr>
              <a:t>, that supports student wellbeing. </a:t>
            </a:r>
          </a:p>
          <a:p>
            <a:endParaRPr lang="en-US">
              <a:cs typeface="Calibri"/>
            </a:endParaRPr>
          </a:p>
          <a:p>
            <a:r>
              <a:rPr lang="en-US" dirty="0">
                <a:cs typeface="Calibri"/>
              </a:rPr>
              <a:t>It is a simple approach to developing self-regulation. I will be giving a brief overview of Zones of Regulation, commonly referred to as ZOR. How it is an effective </a:t>
            </a:r>
            <a:r>
              <a:rPr lang="en-US" dirty="0" err="1">
                <a:cs typeface="Calibri"/>
              </a:rPr>
              <a:t>programme</a:t>
            </a:r>
            <a:r>
              <a:rPr lang="en-US" dirty="0">
                <a:cs typeface="Calibri"/>
              </a:rPr>
              <a:t> to support students wellbeing by teaching children to self-identify how they're feeling, better understand their emotions, sensory needs and thinking patterns. </a:t>
            </a:r>
          </a:p>
          <a:p>
            <a:endParaRPr lang="en-US">
              <a:cs typeface="Calibri"/>
            </a:endParaRPr>
          </a:p>
          <a:p>
            <a:r>
              <a:rPr lang="en-US" dirty="0">
                <a:cs typeface="Calibri"/>
              </a:rPr>
              <a:t>Alisha will then share her and St Mary's journey with the Zones of Regulation </a:t>
            </a:r>
            <a:r>
              <a:rPr lang="en-US" dirty="0" err="1">
                <a:cs typeface="Calibri"/>
              </a:rPr>
              <a:t>programme</a:t>
            </a:r>
            <a:r>
              <a:rPr lang="en-US" dirty="0">
                <a:cs typeface="Calibri"/>
              </a:rPr>
              <a:t>.</a:t>
            </a:r>
          </a:p>
        </p:txBody>
      </p:sp>
      <p:sp>
        <p:nvSpPr>
          <p:cNvPr id="4" name="Slide Number Placeholder 3"/>
          <p:cNvSpPr>
            <a:spLocks noGrp="1"/>
          </p:cNvSpPr>
          <p:nvPr>
            <p:ph type="sldNum" sz="quarter" idx="5"/>
          </p:nvPr>
        </p:nvSpPr>
        <p:spPr/>
        <p:txBody>
          <a:bodyPr/>
          <a:lstStyle/>
          <a:p>
            <a:fld id="{E753EB55-B46B-474A-8A0C-738A72057D2A}" type="slidenum">
              <a:rPr lang="en-US"/>
              <a:t>1</a:t>
            </a:fld>
            <a:endParaRPr lang="en-US"/>
          </a:p>
        </p:txBody>
      </p:sp>
    </p:spTree>
    <p:extLst>
      <p:ext uri="{BB962C8B-B14F-4D97-AF65-F5344CB8AC3E}">
        <p14:creationId xmlns:p14="http://schemas.microsoft.com/office/powerpoint/2010/main" val="9666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F3C721C-E5E1-4A51-96DB-C1DC66F06D23}"/>
              </a:ext>
            </a:extLst>
          </p:cNvPr>
          <p:cNvSpPr>
            <a:spLocks noGrp="1" noRot="1" noChangeAspect="1" noChangeArrowheads="1" noTextEdit="1"/>
          </p:cNvSpPr>
          <p:nvPr>
            <p:ph type="sldImg"/>
          </p:nvPr>
        </p:nvSpPr>
        <p:spPr>
          <a:xfrm>
            <a:off x="90488" y="744538"/>
            <a:ext cx="6616700" cy="3722687"/>
          </a:xfrm>
          <a:ln/>
        </p:spPr>
      </p:sp>
      <p:sp>
        <p:nvSpPr>
          <p:cNvPr id="38915" name="Notes Placeholder 2">
            <a:extLst>
              <a:ext uri="{FF2B5EF4-FFF2-40B4-BE49-F238E27FC236}">
                <a16:creationId xmlns:a16="http://schemas.microsoft.com/office/drawing/2014/main" id="{744C5253-054F-4BF8-89F5-DF9EADBA57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NZ" altLang="en-US" dirty="0">
                <a:latin typeface="Arial"/>
                <a:cs typeface="Arial"/>
              </a:rPr>
              <a:t>Michele:</a:t>
            </a:r>
          </a:p>
          <a:p>
            <a:endParaRPr lang="en-NZ" altLang="en-US">
              <a:latin typeface="Arial"/>
              <a:cs typeface="Arial"/>
            </a:endParaRPr>
          </a:p>
          <a:p>
            <a:r>
              <a:rPr lang="en-NZ" altLang="en-US" dirty="0">
                <a:latin typeface="Arial"/>
                <a:cs typeface="Arial"/>
              </a:rPr>
              <a:t>Here is an example of how you could go through the zones over the course of a day. You can go in and out of all the zones.</a:t>
            </a:r>
          </a:p>
          <a:p>
            <a:endParaRPr lang="en-NZ" altLang="en-US" dirty="0">
              <a:latin typeface="Arial"/>
              <a:cs typeface="Arial"/>
            </a:endParaRPr>
          </a:p>
          <a:p>
            <a:endParaRPr lang="en-NZ" altLang="en-US" b="1">
              <a:latin typeface="Arial"/>
              <a:cs typeface="Arial"/>
            </a:endParaRPr>
          </a:p>
        </p:txBody>
      </p:sp>
      <p:sp>
        <p:nvSpPr>
          <p:cNvPr id="38916" name="Slide Number Placeholder 3">
            <a:extLst>
              <a:ext uri="{FF2B5EF4-FFF2-40B4-BE49-F238E27FC236}">
                <a16:creationId xmlns:a16="http://schemas.microsoft.com/office/drawing/2014/main" id="{2B6B333C-A1DD-4767-9D5F-BBA0DDD74B2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158CCE-18C5-41D1-ACD2-E25D71D75CCC}" type="slidenum">
              <a:rPr lang="en-GB" altLang="en-US" smtClean="0"/>
              <a:pPr/>
              <a:t>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4D05CFB-0C16-4003-8B7C-F40678C0597E}"/>
              </a:ext>
            </a:extLst>
          </p:cNvPr>
          <p:cNvSpPr>
            <a:spLocks noGrp="1" noRot="1" noChangeAspect="1" noChangeArrowheads="1" noTextEdit="1"/>
          </p:cNvSpPr>
          <p:nvPr>
            <p:ph type="sldImg"/>
          </p:nvPr>
        </p:nvSpPr>
        <p:spPr>
          <a:xfrm>
            <a:off x="90488" y="744538"/>
            <a:ext cx="6616700" cy="3722687"/>
          </a:xfrm>
          <a:ln/>
        </p:spPr>
      </p:sp>
      <p:sp>
        <p:nvSpPr>
          <p:cNvPr id="40963" name="Notes Placeholder 2">
            <a:extLst>
              <a:ext uri="{FF2B5EF4-FFF2-40B4-BE49-F238E27FC236}">
                <a16:creationId xmlns:a16="http://schemas.microsoft.com/office/drawing/2014/main" id="{FE24ED04-6321-4C81-A9A6-F52B4AFB60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0375CF27-28C6-445A-B637-130EFE1EAA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08B777-C99F-4292-A81C-2331E56C693C}" type="slidenum">
              <a:rPr lang="en-GB" altLang="en-US" smtClean="0"/>
              <a:pPr/>
              <a:t>11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Michele</a:t>
            </a:r>
          </a:p>
          <a:p>
            <a:endParaRPr lang="en-US">
              <a:cs typeface="Calibri"/>
            </a:endParaRPr>
          </a:p>
          <a:p>
            <a:r>
              <a:rPr lang="en-US">
                <a:cs typeface="Calibri"/>
              </a:rPr>
              <a:t>We have seen the negative impact, of the last few years, on child well-being and self regulation</a:t>
            </a:r>
          </a:p>
          <a:p>
            <a:endParaRPr lang="en-US">
              <a:cs typeface="Calibri"/>
            </a:endParaRPr>
          </a:p>
          <a:p>
            <a:pPr marL="171450" indent="-171450">
              <a:buFont typeface="Wingdings"/>
              <a:buChar char="Ø"/>
            </a:pPr>
            <a:r>
              <a:rPr lang="en-US">
                <a:cs typeface="Calibri"/>
              </a:rPr>
              <a:t>Children are struggling to manage their feelings and mental health</a:t>
            </a:r>
          </a:p>
          <a:p>
            <a:pPr marL="171450" indent="-171450">
              <a:buFont typeface="Wingdings"/>
              <a:buChar char="Ø"/>
            </a:pPr>
            <a:r>
              <a:rPr lang="en-US">
                <a:cs typeface="Calibri"/>
              </a:rPr>
              <a:t>Children are requiring additional social, emotional and </a:t>
            </a:r>
            <a:r>
              <a:rPr lang="en-US" err="1">
                <a:cs typeface="Calibri"/>
              </a:rPr>
              <a:t>behavioural</a:t>
            </a:r>
            <a:r>
              <a:rPr lang="en-US">
                <a:cs typeface="Calibri"/>
              </a:rPr>
              <a:t> support</a:t>
            </a:r>
          </a:p>
          <a:p>
            <a:endParaRPr lang="en-US">
              <a:cs typeface="Calibri"/>
            </a:endParaRPr>
          </a:p>
          <a:p>
            <a:r>
              <a:rPr lang="en-US">
                <a:cs typeface="Calibri"/>
              </a:rPr>
              <a:t>All the different ways children feel and the states of alertness they experience are </a:t>
            </a:r>
            <a:r>
              <a:rPr lang="en-US" err="1">
                <a:cs typeface="Calibri"/>
              </a:rPr>
              <a:t>categorised</a:t>
            </a:r>
            <a:r>
              <a:rPr lang="en-US">
                <a:cs typeface="Calibri"/>
              </a:rPr>
              <a:t> into four </a:t>
            </a:r>
            <a:r>
              <a:rPr lang="en-US" err="1">
                <a:cs typeface="Calibri"/>
              </a:rPr>
              <a:t>coloured</a:t>
            </a:r>
            <a:r>
              <a:rPr lang="en-US">
                <a:cs typeface="Calibri"/>
              </a:rPr>
              <a:t> zones. Children who are well regulated are able to be in the appropriate zone at the appropriate time</a:t>
            </a:r>
          </a:p>
        </p:txBody>
      </p:sp>
      <p:sp>
        <p:nvSpPr>
          <p:cNvPr id="4" name="Slide Number Placeholder 3"/>
          <p:cNvSpPr>
            <a:spLocks noGrp="1"/>
          </p:cNvSpPr>
          <p:nvPr>
            <p:ph type="sldNum" sz="quarter" idx="5"/>
          </p:nvPr>
        </p:nvSpPr>
        <p:spPr/>
        <p:txBody>
          <a:bodyPr/>
          <a:lstStyle/>
          <a:p>
            <a:fld id="{E753EB55-B46B-474A-8A0C-738A72057D2A}" type="slidenum">
              <a:rPr lang="en-US"/>
              <a:t>2</a:t>
            </a:fld>
            <a:endParaRPr lang="en-US"/>
          </a:p>
        </p:txBody>
      </p:sp>
    </p:spTree>
    <p:extLst>
      <p:ext uri="{BB962C8B-B14F-4D97-AF65-F5344CB8AC3E}">
        <p14:creationId xmlns:p14="http://schemas.microsoft.com/office/powerpoint/2010/main" val="37621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Michele:</a:t>
            </a:r>
          </a:p>
          <a:p>
            <a:endParaRPr lang="en-US" dirty="0">
              <a:cs typeface="Calibri"/>
            </a:endParaRPr>
          </a:p>
          <a:p>
            <a:pPr marL="171450" indent="-171450">
              <a:buFont typeface="Wingdings"/>
              <a:buChar char="Ø"/>
            </a:pPr>
            <a:r>
              <a:rPr lang="en-US" dirty="0">
                <a:cs typeface="Calibri"/>
              </a:rPr>
              <a:t>The curriculum is designed for anyone who works with children, including parents, SWIS, TAs/LAs, MOE </a:t>
            </a:r>
            <a:r>
              <a:rPr lang="en-US" dirty="0" err="1">
                <a:cs typeface="Calibri"/>
              </a:rPr>
              <a:t>etc</a:t>
            </a:r>
            <a:endParaRPr lang="en-US" dirty="0">
              <a:cs typeface="Calibri"/>
            </a:endParaRPr>
          </a:p>
          <a:p>
            <a:endParaRPr lang="en-US" dirty="0">
              <a:cs typeface="Calibri"/>
            </a:endParaRPr>
          </a:p>
          <a:p>
            <a:pPr marL="171450" indent="-171450">
              <a:buFont typeface="Wingdings"/>
              <a:buChar char="Ø"/>
            </a:pPr>
            <a:r>
              <a:rPr lang="en-US" dirty="0">
                <a:cs typeface="Calibri"/>
              </a:rPr>
              <a:t>The </a:t>
            </a:r>
            <a:r>
              <a:rPr lang="en-US" dirty="0" err="1">
                <a:cs typeface="Calibri"/>
              </a:rPr>
              <a:t>programme</a:t>
            </a:r>
            <a:r>
              <a:rPr lang="en-US" dirty="0">
                <a:cs typeface="Calibri"/>
              </a:rPr>
              <a:t> is for all school age students</a:t>
            </a:r>
          </a:p>
          <a:p>
            <a:pPr marL="171450" indent="-171450">
              <a:buFont typeface="Wingdings"/>
              <a:buChar char="Ø"/>
            </a:pPr>
            <a:r>
              <a:rPr lang="en-US" dirty="0">
                <a:cs typeface="Calibri"/>
              </a:rPr>
              <a:t>It can also be adapted for children who require further differentiation</a:t>
            </a:r>
          </a:p>
          <a:p>
            <a:pPr marL="171450" indent="-171450">
              <a:buFont typeface="Wingdings"/>
              <a:buChar char="Ø"/>
            </a:pPr>
            <a:r>
              <a:rPr lang="en-US" dirty="0">
                <a:cs typeface="Calibri"/>
              </a:rPr>
              <a:t>It is an inclusive </a:t>
            </a:r>
            <a:r>
              <a:rPr lang="en-US" dirty="0" err="1">
                <a:cs typeface="Calibri"/>
              </a:rPr>
              <a:t>programme</a:t>
            </a:r>
            <a:r>
              <a:rPr lang="en-US" dirty="0">
                <a:cs typeface="Calibri"/>
              </a:rPr>
              <a:t>, that can be implemented with small groups, whole class, or across the whole school. </a:t>
            </a:r>
          </a:p>
          <a:p>
            <a:pPr marL="171450" indent="-171450">
              <a:buFont typeface="Wingdings"/>
              <a:buChar char="Ø"/>
            </a:pPr>
            <a:r>
              <a:rPr lang="en-US" dirty="0">
                <a:cs typeface="Calibri"/>
              </a:rPr>
              <a:t>The lessons encourage children to learn about their own regulation systems and how they can adjust them</a:t>
            </a:r>
          </a:p>
          <a:p>
            <a:pPr marL="171450" indent="-171450">
              <a:buFont typeface="Wingdings"/>
              <a:buChar char="Ø"/>
            </a:pPr>
            <a:r>
              <a:rPr lang="en-US" dirty="0">
                <a:cs typeface="Calibri"/>
              </a:rPr>
              <a:t>The four </a:t>
            </a:r>
            <a:r>
              <a:rPr lang="en-US" dirty="0" err="1">
                <a:cs typeface="Calibri"/>
              </a:rPr>
              <a:t>colours</a:t>
            </a:r>
            <a:r>
              <a:rPr lang="en-US" dirty="0">
                <a:cs typeface="Calibri"/>
              </a:rPr>
              <a:t> are used to help children verbally and visually identify where they are in any given moment</a:t>
            </a:r>
          </a:p>
          <a:p>
            <a:endParaRPr lang="en-US" dirty="0"/>
          </a:p>
          <a:p>
            <a:r>
              <a:rPr lang="en-US" dirty="0"/>
              <a:t>The Zones of Regulation </a:t>
            </a:r>
            <a:r>
              <a:rPr lang="en-US" dirty="0" err="1"/>
              <a:t>programme</a:t>
            </a:r>
            <a:r>
              <a:rPr lang="en-US" dirty="0"/>
              <a:t> is an empowering tool to build safe, supportive environments that foster learning and well-being for all students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753EB55-B46B-474A-8A0C-738A72057D2A}" type="slidenum">
              <a:rPr lang="en-US"/>
              <a:t>3</a:t>
            </a:fld>
            <a:endParaRPr lang="en-US"/>
          </a:p>
        </p:txBody>
      </p:sp>
    </p:spTree>
    <p:extLst>
      <p:ext uri="{BB962C8B-B14F-4D97-AF65-F5344CB8AC3E}">
        <p14:creationId xmlns:p14="http://schemas.microsoft.com/office/powerpoint/2010/main" val="429701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Michele: </a:t>
            </a:r>
            <a:endParaRPr lang="en-US"/>
          </a:p>
          <a:p>
            <a:endParaRPr lang="en-US">
              <a:cs typeface="Calibri"/>
            </a:endParaRPr>
          </a:p>
          <a:p>
            <a:r>
              <a:rPr lang="en-US" dirty="0">
                <a:cs typeface="Calibri"/>
              </a:rPr>
              <a:t>It was discussed and agreed that I would work alongside Alisha to implement ZOR with her class. </a:t>
            </a:r>
          </a:p>
          <a:p>
            <a:r>
              <a:rPr lang="en-US" dirty="0">
                <a:cs typeface="Calibri"/>
              </a:rPr>
              <a:t>Part of the intervention also included me running an  'Our Amazing Brian" - </a:t>
            </a:r>
            <a:r>
              <a:rPr lang="en-US" dirty="0" err="1">
                <a:cs typeface="Calibri"/>
              </a:rPr>
              <a:t>Amydgala</a:t>
            </a:r>
            <a:r>
              <a:rPr lang="en-US" dirty="0">
                <a:cs typeface="Calibri"/>
              </a:rPr>
              <a:t> workshop with a group of students, including the 'target' student. This workshop included Karen Young's Hey Warrior book. </a:t>
            </a:r>
          </a:p>
          <a:p>
            <a:endParaRPr lang="en-US">
              <a:cs typeface="Calibri"/>
            </a:endParaRPr>
          </a:p>
          <a:p>
            <a:r>
              <a:rPr lang="en-US" dirty="0">
                <a:cs typeface="Calibri"/>
              </a:rPr>
              <a:t>The students learnt about their amazing brain and why they sometimes 'flip their lid'. The workshop was successful, with the students engaging with the content. </a:t>
            </a:r>
          </a:p>
          <a:p>
            <a:r>
              <a:rPr lang="en-US" dirty="0">
                <a:cs typeface="Calibri"/>
              </a:rPr>
              <a:t>They were very excited  to then present the workshop, with me, to the class. They confidently shared what they had learnt about their amazing brains and amygdala.</a:t>
            </a:r>
            <a:endParaRPr lang="en-US" dirty="0"/>
          </a:p>
          <a:p>
            <a:endParaRPr lang="en-US">
              <a:cs typeface="Calibri"/>
            </a:endParaRPr>
          </a:p>
          <a:p>
            <a:r>
              <a:rPr lang="en-US" dirty="0">
                <a:cs typeface="Calibri"/>
              </a:rPr>
              <a:t>Alisha then planned and delivered the first ZOR lesson.</a:t>
            </a:r>
          </a:p>
        </p:txBody>
      </p:sp>
      <p:sp>
        <p:nvSpPr>
          <p:cNvPr id="4" name="Slide Number Placeholder 3"/>
          <p:cNvSpPr>
            <a:spLocks noGrp="1"/>
          </p:cNvSpPr>
          <p:nvPr>
            <p:ph type="sldNum" sz="quarter" idx="5"/>
          </p:nvPr>
        </p:nvSpPr>
        <p:spPr/>
        <p:txBody>
          <a:bodyPr/>
          <a:lstStyle/>
          <a:p>
            <a:fld id="{E753EB55-B46B-474A-8A0C-738A72057D2A}" type="slidenum">
              <a:rPr lang="en-US"/>
              <a:t>4</a:t>
            </a:fld>
            <a:endParaRPr lang="en-US"/>
          </a:p>
        </p:txBody>
      </p:sp>
    </p:spTree>
    <p:extLst>
      <p:ext uri="{BB962C8B-B14F-4D97-AF65-F5344CB8AC3E}">
        <p14:creationId xmlns:p14="http://schemas.microsoft.com/office/powerpoint/2010/main" val="122734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Michele:</a:t>
            </a:r>
          </a:p>
          <a:p>
            <a:endParaRPr lang="en-US" dirty="0">
              <a:cs typeface="Calibri"/>
            </a:endParaRPr>
          </a:p>
          <a:p>
            <a:r>
              <a:rPr lang="en-US" dirty="0">
                <a:cs typeface="Calibri"/>
              </a:rPr>
              <a:t>So where to next..... Whole staff PD has been requested in order to filter Zones of Regulation across the school, as part of their school curriculum supporting positive </a:t>
            </a:r>
            <a:r>
              <a:rPr lang="en-US" err="1">
                <a:cs typeface="Calibri"/>
              </a:rPr>
              <a:t>behaviour</a:t>
            </a:r>
            <a:r>
              <a:rPr lang="en-US" dirty="0">
                <a:cs typeface="Calibri"/>
              </a:rPr>
              <a:t> </a:t>
            </a:r>
            <a:r>
              <a:rPr lang="en-US">
                <a:cs typeface="Calibri"/>
              </a:rPr>
              <a:t>strategies</a:t>
            </a:r>
            <a:r>
              <a:rPr lang="en-US" dirty="0">
                <a:cs typeface="Calibri"/>
              </a:rPr>
              <a:t> which are underpinned by PB4L MOE initiative</a:t>
            </a:r>
          </a:p>
        </p:txBody>
      </p:sp>
      <p:sp>
        <p:nvSpPr>
          <p:cNvPr id="4" name="Slide Number Placeholder 3"/>
          <p:cNvSpPr>
            <a:spLocks noGrp="1"/>
          </p:cNvSpPr>
          <p:nvPr>
            <p:ph type="sldNum" sz="quarter" idx="5"/>
          </p:nvPr>
        </p:nvSpPr>
        <p:spPr/>
        <p:txBody>
          <a:bodyPr/>
          <a:lstStyle/>
          <a:p>
            <a:fld id="{E753EB55-B46B-474A-8A0C-738A72057D2A}" type="slidenum">
              <a:rPr lang="en-US"/>
              <a:t>5</a:t>
            </a:fld>
            <a:endParaRPr lang="en-US"/>
          </a:p>
        </p:txBody>
      </p:sp>
    </p:spTree>
    <p:extLst>
      <p:ext uri="{BB962C8B-B14F-4D97-AF65-F5344CB8AC3E}">
        <p14:creationId xmlns:p14="http://schemas.microsoft.com/office/powerpoint/2010/main" val="72316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Alisha: </a:t>
            </a:r>
          </a:p>
          <a:p>
            <a:r>
              <a:rPr lang="en-US" dirty="0">
                <a:cs typeface="Calibri"/>
              </a:rPr>
              <a:t>This process started off as an individual RTLB referral.  I did a PD session with Michele to better understand the theory and implementation of ZOR. She unpacked the resources I would need and gave me tips. </a:t>
            </a:r>
          </a:p>
          <a:p>
            <a:endParaRPr lang="en-US" dirty="0">
              <a:cs typeface="Calibri"/>
            </a:endParaRPr>
          </a:p>
          <a:p>
            <a:r>
              <a:rPr lang="en-US" dirty="0">
                <a:cs typeface="Calibri"/>
              </a:rPr>
              <a:t>Once I got the Zones Curriculum I was blown away by how supported you are as a teacher through the lesson plans. I found it easy to build up my bank of resources as they were all included in the physical book as well as available on a printable link. I introduced the zones to my class through the lesson 1 activities, we went through a range of emotion cards and identified which zone they fit into. The children were able to connect with the emotions as we discussed examples through out the lesson. </a:t>
            </a:r>
            <a:endParaRPr lang="en-US" dirty="0"/>
          </a:p>
          <a:p>
            <a:endParaRPr lang="en-US" dirty="0">
              <a:cs typeface="Calibri"/>
            </a:endParaRPr>
          </a:p>
          <a:p>
            <a:r>
              <a:rPr lang="en-US" dirty="0">
                <a:cs typeface="Calibri"/>
              </a:rPr>
              <a:t>My students really connected with the amygdala workshop so we decided to draw our amygdala's for our check in station. </a:t>
            </a:r>
            <a:endParaRPr lang="en-US">
              <a:cs typeface="Calibri"/>
            </a:endParaRPr>
          </a:p>
          <a:p>
            <a:endParaRPr lang="en-US">
              <a:cs typeface="Calibri"/>
            </a:endParaRPr>
          </a:p>
          <a:p>
            <a:r>
              <a:rPr lang="en-US" dirty="0">
                <a:cs typeface="Calibri"/>
              </a:rPr>
              <a:t>The children immediately began using the physical zones station and zones language. I often over hear students asking their peers "what can we do to get back into the green zone?" </a:t>
            </a:r>
          </a:p>
          <a:p>
            <a:endParaRPr lang="en-US" dirty="0">
              <a:cs typeface="Calibri"/>
            </a:endParaRPr>
          </a:p>
          <a:p>
            <a:r>
              <a:rPr lang="en-US" dirty="0">
                <a:cs typeface="Calibri"/>
              </a:rPr>
              <a:t>It has allowed my class to give language to their emotions and therefor communicate much more clearly. I'm really looking forward to continuing on the Zones journey as there is so much to unpack and learn and the curriculum makes it SO accessible for all. </a:t>
            </a:r>
          </a:p>
          <a:p>
            <a:r>
              <a:rPr lang="en-US" dirty="0">
                <a:cs typeface="Calibri"/>
              </a:rPr>
              <a:t>I am endeavoring to </a:t>
            </a:r>
            <a:r>
              <a:rPr lang="en-US" err="1">
                <a:cs typeface="Calibri"/>
              </a:rPr>
              <a:t>generalise</a:t>
            </a:r>
            <a:r>
              <a:rPr lang="en-US">
                <a:cs typeface="Calibri"/>
              </a:rPr>
              <a:t> Zones throughout the day/week by providing plenty of opportunities to revisit, model and coach the students. It is not about being a one off lesson.</a:t>
            </a:r>
          </a:p>
        </p:txBody>
      </p:sp>
      <p:sp>
        <p:nvSpPr>
          <p:cNvPr id="4" name="Slide Number Placeholder 3"/>
          <p:cNvSpPr>
            <a:spLocks noGrp="1"/>
          </p:cNvSpPr>
          <p:nvPr>
            <p:ph type="sldNum" sz="quarter" idx="5"/>
          </p:nvPr>
        </p:nvSpPr>
        <p:spPr/>
        <p:txBody>
          <a:bodyPr/>
          <a:lstStyle/>
          <a:p>
            <a:fld id="{E753EB55-B46B-474A-8A0C-738A72057D2A}" type="slidenum">
              <a:rPr lang="en-US"/>
              <a:t>6</a:t>
            </a:fld>
            <a:endParaRPr lang="en-US"/>
          </a:p>
        </p:txBody>
      </p:sp>
    </p:spTree>
    <p:extLst>
      <p:ext uri="{BB962C8B-B14F-4D97-AF65-F5344CB8AC3E}">
        <p14:creationId xmlns:p14="http://schemas.microsoft.com/office/powerpoint/2010/main" val="43334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Alisha</a:t>
            </a:r>
          </a:p>
        </p:txBody>
      </p:sp>
      <p:sp>
        <p:nvSpPr>
          <p:cNvPr id="4" name="Slide Number Placeholder 3"/>
          <p:cNvSpPr>
            <a:spLocks noGrp="1"/>
          </p:cNvSpPr>
          <p:nvPr>
            <p:ph type="sldNum" sz="quarter" idx="5"/>
          </p:nvPr>
        </p:nvSpPr>
        <p:spPr/>
        <p:txBody>
          <a:bodyPr/>
          <a:lstStyle/>
          <a:p>
            <a:fld id="{E753EB55-B46B-474A-8A0C-738A72057D2A}" type="slidenum">
              <a:rPr lang="en-US"/>
              <a:t>7</a:t>
            </a:fld>
            <a:endParaRPr lang="en-US"/>
          </a:p>
        </p:txBody>
      </p:sp>
    </p:spTree>
    <p:extLst>
      <p:ext uri="{BB962C8B-B14F-4D97-AF65-F5344CB8AC3E}">
        <p14:creationId xmlns:p14="http://schemas.microsoft.com/office/powerpoint/2010/main" val="252218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53EB55-B46B-474A-8A0C-738A72057D2A}" type="slidenum">
              <a:rPr lang="en-US"/>
              <a:t>8</a:t>
            </a:fld>
            <a:endParaRPr lang="en-US"/>
          </a:p>
        </p:txBody>
      </p:sp>
    </p:spTree>
    <p:extLst>
      <p:ext uri="{BB962C8B-B14F-4D97-AF65-F5344CB8AC3E}">
        <p14:creationId xmlns:p14="http://schemas.microsoft.com/office/powerpoint/2010/main" val="58065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Michele</a:t>
            </a:r>
          </a:p>
          <a:p>
            <a:endParaRPr lang="en-US" dirty="0">
              <a:cs typeface="Calibri"/>
            </a:endParaRPr>
          </a:p>
          <a:p>
            <a:r>
              <a:rPr lang="en-US" dirty="0">
                <a:cs typeface="Calibri"/>
              </a:rPr>
              <a:t>We all respond differently in situations. It is expected that one could be in the yellow zone if we are suddenly advised that we can't do something that we thought that we could. Or in the red zone if we receive devasting family news.</a:t>
            </a:r>
          </a:p>
          <a:p>
            <a:endParaRPr lang="en-US" dirty="0"/>
          </a:p>
          <a:p>
            <a:r>
              <a:rPr lang="en-NZ" b="1" dirty="0"/>
              <a:t>What zone do you think you would be in. ......</a:t>
            </a:r>
            <a:endParaRPr lang="en-US" dirty="0"/>
          </a:p>
          <a:p>
            <a:endParaRPr lang="en-NZ" dirty="0"/>
          </a:p>
          <a:p>
            <a:r>
              <a:rPr lang="en-GB" b="1" i="1" dirty="0"/>
              <a:t>Your at a theme park, with your friends… just got secured into the seat on a rollercoaster ride…. Starts of slowly, then it starts to pick up pace…. </a:t>
            </a:r>
            <a:endParaRPr lang="en-NZ" dirty="0"/>
          </a:p>
          <a:p>
            <a:endParaRPr lang="en-NZ" dirty="0"/>
          </a:p>
          <a:p>
            <a:r>
              <a:rPr lang="en-NZ" dirty="0"/>
              <a:t>Hand up if blue, green, yellow, red</a:t>
            </a:r>
            <a:endParaRPr lang="en-US" dirty="0"/>
          </a:p>
          <a:p>
            <a:endParaRPr lang="en-NZ" dirty="0"/>
          </a:p>
          <a:p>
            <a:r>
              <a:rPr lang="en-NZ" dirty="0"/>
              <a:t>Or </a:t>
            </a:r>
            <a:endParaRPr lang="en-US" dirty="0"/>
          </a:p>
          <a:p>
            <a:endParaRPr lang="en-NZ" dirty="0"/>
          </a:p>
          <a:p>
            <a:r>
              <a:rPr lang="en-NZ" dirty="0"/>
              <a:t>Think back to what zone you were in when you first arrived this morning / or left home. Have you moved between some  of the zones throughout the day. Maybe you had drifted into the blue zone just before lunch, then jumped to the yellow zone as you made your way to the eating area.</a:t>
            </a:r>
          </a:p>
          <a:p>
            <a:endParaRPr lang="en-US" dirty="0">
              <a:cs typeface="Calibri"/>
            </a:endParaRPr>
          </a:p>
        </p:txBody>
      </p:sp>
      <p:sp>
        <p:nvSpPr>
          <p:cNvPr id="4" name="Slide Number Placeholder 3"/>
          <p:cNvSpPr>
            <a:spLocks noGrp="1"/>
          </p:cNvSpPr>
          <p:nvPr>
            <p:ph type="sldNum" sz="quarter" idx="5"/>
          </p:nvPr>
        </p:nvSpPr>
        <p:spPr/>
        <p:txBody>
          <a:bodyPr/>
          <a:lstStyle/>
          <a:p>
            <a:fld id="{E753EB55-B46B-474A-8A0C-738A72057D2A}" type="slidenum">
              <a:rPr lang="en-US"/>
              <a:t>9</a:t>
            </a:fld>
            <a:endParaRPr lang="en-US"/>
          </a:p>
        </p:txBody>
      </p:sp>
    </p:spTree>
    <p:extLst>
      <p:ext uri="{BB962C8B-B14F-4D97-AF65-F5344CB8AC3E}">
        <p14:creationId xmlns:p14="http://schemas.microsoft.com/office/powerpoint/2010/main" val="124075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3020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8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996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379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838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708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990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000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39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3284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481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8755323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10">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12">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2724704" y="372523"/>
            <a:ext cx="8414552" cy="1332961"/>
          </a:xfrm>
        </p:spPr>
        <p:txBody>
          <a:bodyPr vert="horz" lIns="91440" tIns="45720" rIns="91440" bIns="45720" rtlCol="0">
            <a:normAutofit/>
          </a:bodyPr>
          <a:lstStyle/>
          <a:p>
            <a:r>
              <a:rPr lang="en-US" kern="1200">
                <a:latin typeface="Calibri"/>
                <a:cs typeface="Calibri"/>
              </a:rPr>
              <a:t>Zones of Regulation: </a:t>
            </a:r>
            <a:br>
              <a:rPr lang="en-US" dirty="0">
                <a:latin typeface="Calibri"/>
              </a:rPr>
            </a:br>
            <a:r>
              <a:rPr lang="en-US" kern="1200">
                <a:latin typeface="Calibri"/>
                <a:cs typeface="Calibri"/>
              </a:rPr>
              <a:t>St Mary's </a:t>
            </a:r>
            <a:r>
              <a:rPr lang="en-US">
                <a:latin typeface="Calibri"/>
                <a:cs typeface="Calibri"/>
              </a:rPr>
              <a:t>Catholic School's </a:t>
            </a:r>
            <a:r>
              <a:rPr lang="en-US" kern="1200">
                <a:latin typeface="Calibri"/>
                <a:cs typeface="Calibri"/>
              </a:rPr>
              <a:t>Journey</a:t>
            </a:r>
            <a:endParaRPr lang="en-US"/>
          </a:p>
        </p:txBody>
      </p:sp>
      <p:sp>
        <p:nvSpPr>
          <p:cNvPr id="3" name="Subtitle 2"/>
          <p:cNvSpPr>
            <a:spLocks noGrp="1"/>
          </p:cNvSpPr>
          <p:nvPr>
            <p:ph idx="1"/>
          </p:nvPr>
        </p:nvSpPr>
        <p:spPr>
          <a:xfrm>
            <a:off x="838200" y="1869830"/>
            <a:ext cx="10301946" cy="4262928"/>
          </a:xfrm>
        </p:spPr>
        <p:txBody>
          <a:bodyPr vert="horz" lIns="91440" tIns="45720" rIns="91440" bIns="45720" rtlCol="0">
            <a:normAutofit/>
          </a:bodyPr>
          <a:lstStyle/>
          <a:p>
            <a:pPr marL="221742" indent="-164089" defTabSz="656356">
              <a:spcBef>
                <a:spcPts val="718"/>
              </a:spcBef>
            </a:pPr>
            <a:endParaRPr lang="en-US" sz="1292" kern="1200">
              <a:solidFill>
                <a:schemeClr val="tx2"/>
              </a:solidFill>
              <a:latin typeface="+mn-lt"/>
              <a:ea typeface="+mn-ea"/>
              <a:cs typeface="+mn-cs"/>
            </a:endParaRPr>
          </a:p>
          <a:p>
            <a:pPr marL="221742" indent="-164089" defTabSz="656356">
              <a:spcBef>
                <a:spcPts val="718"/>
              </a:spcBef>
            </a:pPr>
            <a:endParaRPr lang="en-US" sz="1292" kern="1200">
              <a:solidFill>
                <a:schemeClr val="tx2"/>
              </a:solidFill>
              <a:latin typeface="+mn-lt"/>
              <a:ea typeface="+mn-ea"/>
              <a:cs typeface="+mn-cs"/>
            </a:endParaRPr>
          </a:p>
          <a:p>
            <a:pPr marL="221742" indent="-164089" defTabSz="656356">
              <a:spcBef>
                <a:spcPts val="718"/>
              </a:spcBef>
            </a:pPr>
            <a:endParaRPr lang="en-US" sz="1292" kern="1200">
              <a:solidFill>
                <a:schemeClr val="tx2"/>
              </a:solidFill>
              <a:latin typeface="+mn-lt"/>
              <a:ea typeface="+mn-ea"/>
              <a:cs typeface="+mn-cs"/>
            </a:endParaRPr>
          </a:p>
          <a:p>
            <a:pPr marL="221742" indent="-164089" defTabSz="656356">
              <a:spcBef>
                <a:spcPts val="718"/>
              </a:spcBef>
            </a:pPr>
            <a:endParaRPr lang="en-US" sz="1292" kern="1200">
              <a:solidFill>
                <a:schemeClr val="tx2"/>
              </a:solidFill>
              <a:latin typeface="+mn-lt"/>
              <a:ea typeface="+mn-ea"/>
              <a:cs typeface="+mn-cs"/>
            </a:endParaRPr>
          </a:p>
          <a:p>
            <a:pPr marL="221742" indent="-164089" defTabSz="656356">
              <a:spcBef>
                <a:spcPts val="718"/>
              </a:spcBef>
            </a:pPr>
            <a:endParaRPr lang="en-US" sz="1292" kern="1200">
              <a:solidFill>
                <a:schemeClr val="tx2"/>
              </a:solidFill>
              <a:latin typeface="+mn-lt"/>
              <a:ea typeface="+mn-ea"/>
              <a:cs typeface="+mn-cs"/>
            </a:endParaRPr>
          </a:p>
          <a:p>
            <a:pPr indent="-228600" algn="l">
              <a:buFont typeface="Arial" panose="020B0604020202020204" pitchFamily="34" charset="0"/>
              <a:buChar char="•"/>
            </a:pPr>
            <a:endParaRPr lang="en-US" sz="1800">
              <a:solidFill>
                <a:schemeClr val="tx2"/>
              </a:solidFill>
            </a:endParaRPr>
          </a:p>
        </p:txBody>
      </p:sp>
      <p:pic>
        <p:nvPicPr>
          <p:cNvPr id="4" name="Picture 4" descr="Screen Clipping">
            <a:extLst>
              <a:ext uri="{FF2B5EF4-FFF2-40B4-BE49-F238E27FC236}">
                <a16:creationId xmlns:a16="http://schemas.microsoft.com/office/drawing/2014/main" id="{5B12D734-E737-1A35-1281-17A7F1833D8D}"/>
              </a:ext>
            </a:extLst>
          </p:cNvPr>
          <p:cNvPicPr>
            <a:picLocks noChangeAspect="1"/>
          </p:cNvPicPr>
          <p:nvPr/>
        </p:nvPicPr>
        <p:blipFill>
          <a:blip r:embed="rId3"/>
          <a:stretch>
            <a:fillRect/>
          </a:stretch>
        </p:blipFill>
        <p:spPr>
          <a:xfrm>
            <a:off x="2750966" y="1949415"/>
            <a:ext cx="6477098" cy="4209743"/>
          </a:xfrm>
          <a:prstGeom prst="rect">
            <a:avLst/>
          </a:prstGeom>
        </p:spPr>
      </p:pic>
      <p:sp>
        <p:nvSpPr>
          <p:cNvPr id="5" name="TextBox 4">
            <a:extLst>
              <a:ext uri="{FF2B5EF4-FFF2-40B4-BE49-F238E27FC236}">
                <a16:creationId xmlns:a16="http://schemas.microsoft.com/office/drawing/2014/main" id="{23C552B9-DD99-AAAE-3D1F-CFFEFFAFE916}"/>
              </a:ext>
            </a:extLst>
          </p:cNvPr>
          <p:cNvSpPr txBox="1"/>
          <p:nvPr/>
        </p:nvSpPr>
        <p:spPr>
          <a:xfrm>
            <a:off x="9058440" y="5437866"/>
            <a:ext cx="2014234" cy="692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defTabSz="656356">
              <a:spcAft>
                <a:spcPts val="431"/>
              </a:spcAft>
            </a:pPr>
            <a:r>
              <a:rPr lang="en-US" sz="1292" kern="1200">
                <a:solidFill>
                  <a:schemeClr val="tx1"/>
                </a:solidFill>
                <a:latin typeface="+mn-lt"/>
                <a:ea typeface="+mn-ea"/>
                <a:cs typeface="Calibri"/>
              </a:rPr>
              <a:t>Presented by Michele Hucker (RTLB) and Alisha Hutton (Teacher)</a:t>
            </a:r>
            <a:endParaRPr lang="en-US">
              <a:cs typeface="Calibri"/>
            </a:endParaRPr>
          </a:p>
        </p:txBody>
      </p:sp>
      <p:pic>
        <p:nvPicPr>
          <p:cNvPr id="6" name="Picture 6" descr="A blue and white logo&#10;&#10;Description automatically generated">
            <a:extLst>
              <a:ext uri="{FF2B5EF4-FFF2-40B4-BE49-F238E27FC236}">
                <a16:creationId xmlns:a16="http://schemas.microsoft.com/office/drawing/2014/main" id="{5FE969C1-4079-C2A2-92C9-02A0EAEC3BE6}"/>
              </a:ext>
            </a:extLst>
          </p:cNvPr>
          <p:cNvPicPr>
            <a:picLocks noChangeAspect="1"/>
          </p:cNvPicPr>
          <p:nvPr/>
        </p:nvPicPr>
        <p:blipFill>
          <a:blip r:embed="rId4"/>
          <a:stretch>
            <a:fillRect/>
          </a:stretch>
        </p:blipFill>
        <p:spPr>
          <a:xfrm>
            <a:off x="834732" y="375914"/>
            <a:ext cx="1659661" cy="199285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11" name="Rectangle 3791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7" name="TextBox 6">
            <a:extLst>
              <a:ext uri="{FF2B5EF4-FFF2-40B4-BE49-F238E27FC236}">
                <a16:creationId xmlns:a16="http://schemas.microsoft.com/office/drawing/2014/main" id="{19B4410B-A924-471A-A62E-FD7DA5CE4C6B}"/>
              </a:ext>
            </a:extLst>
          </p:cNvPr>
          <p:cNvSpPr txBox="1">
            <a:spLocks noChangeArrowheads="1"/>
          </p:cNvSpPr>
          <p:nvPr/>
        </p:nvSpPr>
        <p:spPr bwMode="auto">
          <a:xfrm>
            <a:off x="9164337" y="2023110"/>
            <a:ext cx="2573196" cy="2846070"/>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None/>
            </a:pPr>
            <a:r>
              <a:rPr lang="en-US" altLang="en-US" sz="4400" kern="1200">
                <a:latin typeface="+mj-lt"/>
                <a:ea typeface="+mj-ea"/>
                <a:cs typeface="+mj-cs"/>
              </a:rPr>
              <a:t>Teachers: Zones of Regulation</a:t>
            </a:r>
          </a:p>
        </p:txBody>
      </p:sp>
      <p:sp>
        <p:nvSpPr>
          <p:cNvPr id="37913" name="Rectangle 379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15" name="Rectangle 379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17" name="Rectangle 379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3">
            <a:extLst>
              <a:ext uri="{FF2B5EF4-FFF2-40B4-BE49-F238E27FC236}">
                <a16:creationId xmlns:a16="http://schemas.microsoft.com/office/drawing/2014/main" id="{69091C32-32EE-46E0-BBCB-51E93E223696}"/>
              </a:ext>
            </a:extLst>
          </p:cNvPr>
          <p:cNvGraphicFramePr>
            <a:graphicFrameLocks noGrp="1"/>
          </p:cNvGraphicFramePr>
          <p:nvPr>
            <p:extLst>
              <p:ext uri="{D42A27DB-BD31-4B8C-83A1-F6EECF244321}">
                <p14:modId xmlns:p14="http://schemas.microsoft.com/office/powerpoint/2010/main" val="2172606076"/>
              </p:ext>
            </p:extLst>
          </p:nvPr>
        </p:nvGraphicFramePr>
        <p:xfrm>
          <a:off x="545238" y="903746"/>
          <a:ext cx="7608305" cy="5121466"/>
        </p:xfrm>
        <a:graphic>
          <a:graphicData uri="http://schemas.openxmlformats.org/drawingml/2006/table">
            <a:tbl>
              <a:tblPr firstRow="1" bandRow="1">
                <a:tableStyleId>{5C22544A-7EE6-4342-B048-85BDC9FD1C3A}</a:tableStyleId>
              </a:tblPr>
              <a:tblGrid>
                <a:gridCol w="713262">
                  <a:extLst>
                    <a:ext uri="{9D8B030D-6E8A-4147-A177-3AD203B41FA5}">
                      <a16:colId xmlns:a16="http://schemas.microsoft.com/office/drawing/2014/main" val="20000"/>
                    </a:ext>
                  </a:extLst>
                </a:gridCol>
                <a:gridCol w="6895043">
                  <a:extLst>
                    <a:ext uri="{9D8B030D-6E8A-4147-A177-3AD203B41FA5}">
                      <a16:colId xmlns:a16="http://schemas.microsoft.com/office/drawing/2014/main" val="20001"/>
                    </a:ext>
                  </a:extLst>
                </a:gridCol>
              </a:tblGrid>
              <a:tr h="1150746">
                <a:tc>
                  <a:txBody>
                    <a:bodyPr/>
                    <a:lstStyle/>
                    <a:p>
                      <a:endParaRPr lang="en-NZ" sz="1600"/>
                    </a:p>
                    <a:p>
                      <a:endParaRPr lang="en-NZ" sz="1600"/>
                    </a:p>
                    <a:p>
                      <a:endParaRPr lang="en-NZ" sz="1600"/>
                    </a:p>
                    <a:p>
                      <a:endParaRPr lang="en-NZ" sz="1600"/>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NZ" sz="1700" b="0">
                          <a:solidFill>
                            <a:schemeClr val="tx1"/>
                          </a:solidFill>
                        </a:rPr>
                        <a:t>Did not have time for coffee before my 7am meeting.</a:t>
                      </a:r>
                    </a:p>
                    <a:p>
                      <a:endParaRPr lang="en-NZ" sz="1700" b="0">
                        <a:solidFill>
                          <a:schemeClr val="tx1"/>
                        </a:solidFill>
                      </a:endParaRPr>
                    </a:p>
                    <a:p>
                      <a:r>
                        <a:rPr lang="en-NZ" sz="1700" b="0">
                          <a:solidFill>
                            <a:schemeClr val="tx1"/>
                          </a:solidFill>
                        </a:rPr>
                        <a:t>Mood: moving slowly/tired</a:t>
                      </a:r>
                    </a:p>
                    <a:p>
                      <a:endParaRPr lang="en-NZ" sz="1700" b="0">
                        <a:solidFill>
                          <a:schemeClr val="tx1"/>
                        </a:solidFill>
                      </a:endParaRPr>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09987">
                <a:tc>
                  <a:txBody>
                    <a:bodyPr/>
                    <a:lstStyle/>
                    <a:p>
                      <a:endParaRPr lang="en-NZ" sz="1600"/>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NZ" sz="1700">
                          <a:solidFill>
                            <a:schemeClr val="tx1"/>
                          </a:solidFill>
                        </a:rPr>
                        <a:t>Facilitated a successful whānau meeting </a:t>
                      </a:r>
                    </a:p>
                    <a:p>
                      <a:endParaRPr lang="en-NZ" sz="1700">
                        <a:solidFill>
                          <a:schemeClr val="tx1"/>
                        </a:solidFill>
                      </a:endParaRPr>
                    </a:p>
                    <a:p>
                      <a:r>
                        <a:rPr lang="en-NZ" sz="1700">
                          <a:solidFill>
                            <a:schemeClr val="tx1"/>
                          </a:solidFill>
                        </a:rPr>
                        <a:t>Mood: Productive/happy</a:t>
                      </a:r>
                    </a:p>
                    <a:p>
                      <a:endParaRPr lang="en-NZ" sz="1700">
                        <a:solidFill>
                          <a:schemeClr val="tx1"/>
                        </a:solidFill>
                      </a:endParaRPr>
                    </a:p>
                    <a:p>
                      <a:endParaRPr lang="en-NZ" sz="1700">
                        <a:solidFill>
                          <a:schemeClr val="tx1"/>
                        </a:solidFill>
                      </a:endParaRPr>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09987">
                <a:tc>
                  <a:txBody>
                    <a:bodyPr/>
                    <a:lstStyle/>
                    <a:p>
                      <a:endParaRPr lang="en-NZ" sz="1600"/>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NZ" sz="1700">
                          <a:solidFill>
                            <a:schemeClr val="tx1"/>
                          </a:solidFill>
                        </a:rPr>
                        <a:t>An email arrives from your Team Leader/principal with subject headline “urgent - call me now”. </a:t>
                      </a:r>
                    </a:p>
                    <a:p>
                      <a:endParaRPr lang="en-NZ" sz="1700">
                        <a:solidFill>
                          <a:schemeClr val="tx1"/>
                        </a:solidFill>
                      </a:endParaRPr>
                    </a:p>
                    <a:p>
                      <a:r>
                        <a:rPr lang="en-NZ" sz="1700">
                          <a:solidFill>
                            <a:schemeClr val="tx1"/>
                          </a:solidFill>
                        </a:rPr>
                        <a:t>Mood: Worried / Elated </a:t>
                      </a:r>
                      <a:r>
                        <a:rPr lang="en-NZ" sz="1700">
                          <a:solidFill>
                            <a:schemeClr val="tx1"/>
                          </a:solidFill>
                          <a:sym typeface="Wingdings" panose="05000000000000000000" pitchFamily="2" charset="2"/>
                        </a:rPr>
                        <a:t></a:t>
                      </a:r>
                      <a:r>
                        <a:rPr lang="en-NZ" sz="1700">
                          <a:solidFill>
                            <a:schemeClr val="tx1"/>
                          </a:solidFill>
                        </a:rPr>
                        <a:t> </a:t>
                      </a:r>
                    </a:p>
                    <a:p>
                      <a:endParaRPr lang="en-NZ" sz="1700">
                        <a:solidFill>
                          <a:schemeClr val="tx1"/>
                        </a:solidFill>
                      </a:endParaRPr>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50746">
                <a:tc>
                  <a:txBody>
                    <a:bodyPr/>
                    <a:lstStyle/>
                    <a:p>
                      <a:endParaRPr lang="en-NZ" sz="1600"/>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NZ" sz="1700">
                          <a:solidFill>
                            <a:schemeClr val="tx1"/>
                          </a:solidFill>
                        </a:rPr>
                        <a:t>A parent does not like something you said and 'makes a complaint'</a:t>
                      </a:r>
                    </a:p>
                    <a:p>
                      <a:endParaRPr lang="en-NZ" sz="1700">
                        <a:solidFill>
                          <a:schemeClr val="tx1"/>
                        </a:solidFill>
                      </a:endParaRPr>
                    </a:p>
                    <a:p>
                      <a:r>
                        <a:rPr lang="en-NZ" sz="1700">
                          <a:solidFill>
                            <a:schemeClr val="tx1"/>
                          </a:solidFill>
                        </a:rPr>
                        <a:t>Mood: Angry </a:t>
                      </a:r>
                      <a:endParaRPr lang="en-NZ" sz="1700">
                        <a:solidFill>
                          <a:schemeClr val="tx1"/>
                        </a:solidFill>
                        <a:sym typeface="Wingdings" panose="05000000000000000000" pitchFamily="2" charset="2"/>
                      </a:endParaRPr>
                    </a:p>
                    <a:p>
                      <a:endParaRPr lang="en-NZ" sz="1700">
                        <a:solidFill>
                          <a:schemeClr val="tx1"/>
                        </a:solidFill>
                      </a:endParaRPr>
                    </a:p>
                  </a:txBody>
                  <a:tcPr marL="82673" marR="82673" marT="41338" marB="413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437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59" name="Rectangle 39942">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9960" name="Group 39944">
            <a:extLst>
              <a:ext uri="{FF2B5EF4-FFF2-40B4-BE49-F238E27FC236}">
                <a16:creationId xmlns:a16="http://schemas.microsoft.com/office/drawing/2014/main" id="{3BB791AC-7337-46DA-B66B-FDB89A4937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39946" name="Rectangle 39945">
              <a:extLst>
                <a:ext uri="{FF2B5EF4-FFF2-40B4-BE49-F238E27FC236}">
                  <a16:creationId xmlns:a16="http://schemas.microsoft.com/office/drawing/2014/main" id="{833FF6E8-7D52-4189-A347-8A63C30CA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61" name="Rectangle 39946">
              <a:extLst>
                <a:ext uri="{FF2B5EF4-FFF2-40B4-BE49-F238E27FC236}">
                  <a16:creationId xmlns:a16="http://schemas.microsoft.com/office/drawing/2014/main" id="{7B1C304A-C36A-4CD1-8AB4-EA545D38E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962" name="Freeform: Shape 39948">
            <a:extLst>
              <a:ext uri="{FF2B5EF4-FFF2-40B4-BE49-F238E27FC236}">
                <a16:creationId xmlns:a16="http://schemas.microsoft.com/office/drawing/2014/main" id="{2FEFA492-1F90-4DD2-B51D-E6471B05E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9938" name="Picture 3" descr="A picture containing text, sign&#10;&#10;Description automatically generated">
            <a:extLst>
              <a:ext uri="{FF2B5EF4-FFF2-40B4-BE49-F238E27FC236}">
                <a16:creationId xmlns:a16="http://schemas.microsoft.com/office/drawing/2014/main" id="{60B6001D-0978-44B6-B91E-0FF6ED1056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06"/>
          <a:stretch/>
        </p:blipFill>
        <p:spPr bwMode="auto">
          <a:xfrm>
            <a:off x="457200" y="457200"/>
            <a:ext cx="11277600" cy="5943600"/>
          </a:xfrm>
          <a:prstGeom prst="rect">
            <a:avLst/>
          </a:prstGeom>
          <a:noFill/>
          <a:ln w="12700" cap="flat" cmpd="sng" algn="ctr">
            <a:noFill/>
            <a:prstDash val="solid"/>
            <a:miter lim="800000"/>
          </a:ln>
          <a:effectLst>
            <a:outerShdw blurRad="317500" algn="ctr" rotWithShape="0">
              <a:schemeClr val="tx1">
                <a:alpha val="2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38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F1635-6975-70CA-07F1-E894D1835B7A}"/>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ZOR Curriculum</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ACA466-16BC-6085-379A-C9D0AE263C18}"/>
              </a:ext>
            </a:extLst>
          </p:cNvPr>
          <p:cNvSpPr txBox="1"/>
          <p:nvPr/>
        </p:nvSpPr>
        <p:spPr>
          <a:xfrm>
            <a:off x="556955" y="2807208"/>
            <a:ext cx="3421602" cy="21678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gn="ctr">
              <a:lnSpc>
                <a:spcPct val="90000"/>
              </a:lnSpc>
              <a:spcAft>
                <a:spcPts val="600"/>
              </a:spcAft>
            </a:pPr>
            <a:r>
              <a:rPr lang="en-US" sz="2200"/>
              <a:t>Lessons teach students about how their thinking patterns, internal emotions and sensory needs, can result in them shifting from one zone to another.​</a:t>
            </a:r>
            <a:endParaRPr lang="en-US">
              <a:cs typeface="Calibri" panose="020F0502020204030204"/>
            </a:endParaRPr>
          </a:p>
          <a:p>
            <a:pPr>
              <a:lnSpc>
                <a:spcPct val="90000"/>
              </a:lnSpc>
              <a:spcAft>
                <a:spcPts val="600"/>
              </a:spcAft>
            </a:pPr>
            <a:endParaRPr lang="en-US" sz="2200">
              <a:cs typeface="Calibri"/>
            </a:endParaRPr>
          </a:p>
        </p:txBody>
      </p:sp>
      <p:pic>
        <p:nvPicPr>
          <p:cNvPr id="4" name="Picture 4" descr="Zones of Regulation (The Curriculum Book) – Social Mind">
            <a:extLst>
              <a:ext uri="{FF2B5EF4-FFF2-40B4-BE49-F238E27FC236}">
                <a16:creationId xmlns:a16="http://schemas.microsoft.com/office/drawing/2014/main" id="{3B51D722-4AAF-0AFE-2F75-17AA3847DAB7}"/>
              </a:ext>
            </a:extLst>
          </p:cNvPr>
          <p:cNvPicPr>
            <a:picLocks noGrp="1" noChangeAspect="1"/>
          </p:cNvPicPr>
          <p:nvPr>
            <p:ph idx="1"/>
          </p:nvPr>
        </p:nvPicPr>
        <p:blipFill>
          <a:blip r:embed="rId3"/>
          <a:stretch>
            <a:fillRect/>
          </a:stretch>
        </p:blipFill>
        <p:spPr>
          <a:xfrm>
            <a:off x="5958688" y="640080"/>
            <a:ext cx="4294936" cy="5577840"/>
          </a:xfrm>
          <a:prstGeom prst="rect">
            <a:avLst/>
          </a:prstGeom>
        </p:spPr>
      </p:pic>
    </p:spTree>
    <p:extLst>
      <p:ext uri="{BB962C8B-B14F-4D97-AF65-F5344CB8AC3E}">
        <p14:creationId xmlns:p14="http://schemas.microsoft.com/office/powerpoint/2010/main" val="170351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230CA-2DD7-E66D-70AE-83DA55B2FB95}"/>
              </a:ext>
            </a:extLst>
          </p:cNvPr>
          <p:cNvSpPr>
            <a:spLocks noGrp="1"/>
          </p:cNvSpPr>
          <p:nvPr>
            <p:ph type="ctrTitle"/>
          </p:nvPr>
        </p:nvSpPr>
        <p:spPr>
          <a:xfrm>
            <a:off x="316931" y="1153572"/>
            <a:ext cx="3200400" cy="4461163"/>
          </a:xfrm>
        </p:spPr>
        <p:txBody>
          <a:bodyPr vert="horz" lIns="91440" tIns="45720" rIns="91440" bIns="45720" rtlCol="0" anchor="ctr">
            <a:normAutofit/>
          </a:bodyPr>
          <a:lstStyle/>
          <a:p>
            <a:pPr algn="l"/>
            <a:r>
              <a:rPr lang="en-US" sz="7200" b="1" kern="1200">
                <a:solidFill>
                  <a:srgbClr val="FFFFFF"/>
                </a:solidFill>
                <a:latin typeface="+mj-lt"/>
                <a:ea typeface="+mj-ea"/>
                <a:cs typeface="+mj-cs"/>
              </a:rPr>
              <a:t>Delivery</a:t>
            </a:r>
          </a:p>
        </p:txBody>
      </p:sp>
      <p:sp>
        <p:nvSpPr>
          <p:cNvPr id="40" name="Arc 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btitle 2">
            <a:extLst>
              <a:ext uri="{FF2B5EF4-FFF2-40B4-BE49-F238E27FC236}">
                <a16:creationId xmlns:a16="http://schemas.microsoft.com/office/drawing/2014/main" id="{C24AC269-1EE8-D79F-29A9-7F0EB7C94B08}"/>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marL="285750" indent="-228600" algn="l">
              <a:spcBef>
                <a:spcPct val="20000"/>
              </a:spcBef>
              <a:spcAft>
                <a:spcPct val="0"/>
              </a:spcAft>
              <a:buFont typeface="Arial" panose="020B0604020202020204" pitchFamily="34" charset="0"/>
              <a:buChar char="•"/>
            </a:pPr>
            <a:r>
              <a:rPr lang="en-US"/>
              <a:t>Anyone who works with children.</a:t>
            </a:r>
          </a:p>
          <a:p>
            <a:pPr marL="285750" indent="-228600" algn="l">
              <a:spcBef>
                <a:spcPct val="20000"/>
              </a:spcBef>
              <a:spcAft>
                <a:spcPct val="0"/>
              </a:spcAft>
              <a:buFont typeface="Arial" panose="020B0604020202020204" pitchFamily="34" charset="0"/>
              <a:buChar char="•"/>
            </a:pPr>
            <a:r>
              <a:rPr lang="en-US"/>
              <a:t>Age range = all school age students (may require some adaptations).</a:t>
            </a:r>
          </a:p>
          <a:p>
            <a:pPr marL="285750" indent="-228600" algn="l">
              <a:spcBef>
                <a:spcPct val="20000"/>
              </a:spcBef>
              <a:spcAft>
                <a:spcPct val="0"/>
              </a:spcAft>
              <a:buFont typeface="Arial" panose="020B0604020202020204" pitchFamily="34" charset="0"/>
              <a:buChar char="•"/>
            </a:pPr>
            <a:r>
              <a:rPr lang="en-US"/>
              <a:t>Children with learning needs may require further differentiation and repetition.</a:t>
            </a:r>
          </a:p>
          <a:p>
            <a:pPr marL="285750" indent="-228600" algn="l">
              <a:spcBef>
                <a:spcPct val="20000"/>
              </a:spcBef>
              <a:spcAft>
                <a:spcPct val="0"/>
              </a:spcAft>
              <a:buFont typeface="Arial" panose="020B0604020202020204" pitchFamily="34" charset="0"/>
              <a:buChar char="•"/>
            </a:pPr>
            <a:r>
              <a:rPr lang="en-US"/>
              <a:t>Small groups, one-to-one, or whole class (18 lessons, each 30 – 60 minutes).</a:t>
            </a:r>
          </a:p>
          <a:p>
            <a:pPr marL="285750" indent="-228600" algn="l">
              <a:spcBef>
                <a:spcPct val="20000"/>
              </a:spcBef>
              <a:spcAft>
                <a:spcPct val="0"/>
              </a:spcAft>
              <a:buFont typeface="Arial" panose="020B0604020202020204" pitchFamily="34" charset="0"/>
              <a:buChar char="•"/>
            </a:pPr>
            <a:r>
              <a:rPr lang="en-US"/>
              <a:t>Each child makes their own workbook.</a:t>
            </a:r>
          </a:p>
          <a:p>
            <a:pPr marL="285750" indent="-228600" algn="l">
              <a:spcBef>
                <a:spcPct val="20000"/>
              </a:spcBef>
              <a:spcAft>
                <a:spcPct val="0"/>
              </a:spcAft>
              <a:buFont typeface="Arial" panose="020B0604020202020204" pitchFamily="34" charset="0"/>
              <a:buChar char="•"/>
            </a:pPr>
            <a:r>
              <a:rPr lang="en-US"/>
              <a:t>Provide plenty of opportunities for generalisation. </a:t>
            </a:r>
          </a:p>
          <a:p>
            <a:pPr indent="-228600" algn="l">
              <a:buFont typeface="Arial" panose="020B0604020202020204" pitchFamily="34" charset="0"/>
              <a:buChar char="•"/>
            </a:pPr>
            <a:endParaRPr lang="en-US"/>
          </a:p>
        </p:txBody>
      </p:sp>
    </p:spTree>
    <p:extLst>
      <p:ext uri="{BB962C8B-B14F-4D97-AF65-F5344CB8AC3E}">
        <p14:creationId xmlns:p14="http://schemas.microsoft.com/office/powerpoint/2010/main" val="13562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2D92ED-D248-DA85-DF72-AD0EE3971C74}"/>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latin typeface="+mj-lt"/>
                <a:ea typeface="+mj-ea"/>
                <a:cs typeface="+mj-cs"/>
              </a:rPr>
              <a:t>Workshop on</a:t>
            </a:r>
            <a:r>
              <a:rPr lang="en-US" sz="6000"/>
              <a:t> our</a:t>
            </a:r>
            <a:r>
              <a:rPr lang="en-US" sz="6000" kern="1200">
                <a:latin typeface="+mj-lt"/>
                <a:ea typeface="+mj-ea"/>
                <a:cs typeface="+mj-cs"/>
              </a:rPr>
              <a:t> Amygdala</a:t>
            </a:r>
          </a:p>
        </p:txBody>
      </p:sp>
      <p:pic>
        <p:nvPicPr>
          <p:cNvPr id="4" name="Picture 4" descr="Hey Warrior">
            <a:extLst>
              <a:ext uri="{FF2B5EF4-FFF2-40B4-BE49-F238E27FC236}">
                <a16:creationId xmlns:a16="http://schemas.microsoft.com/office/drawing/2014/main" id="{4272E454-DB78-A8A7-D469-FFE4C125D2F9}"/>
              </a:ext>
            </a:extLst>
          </p:cNvPr>
          <p:cNvPicPr>
            <a:picLocks noGrp="1" noChangeAspect="1"/>
          </p:cNvPicPr>
          <p:nvPr>
            <p:ph idx="1"/>
          </p:nvPr>
        </p:nvPicPr>
        <p:blipFill>
          <a:blip r:embed="rId3"/>
          <a:stretch>
            <a:fillRect/>
          </a:stretch>
        </p:blipFill>
        <p:spPr>
          <a:xfrm>
            <a:off x="4982577" y="4005080"/>
            <a:ext cx="2144793" cy="2335283"/>
          </a:xfrm>
        </p:spPr>
      </p:pic>
    </p:spTree>
    <p:extLst>
      <p:ext uri="{BB962C8B-B14F-4D97-AF65-F5344CB8AC3E}">
        <p14:creationId xmlns:p14="http://schemas.microsoft.com/office/powerpoint/2010/main" val="395060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C01BB-9307-149E-DB4D-FADDFF96DE96}"/>
              </a:ext>
            </a:extLst>
          </p:cNvPr>
          <p:cNvSpPr>
            <a:spLocks noGrp="1"/>
          </p:cNvSpPr>
          <p:nvPr>
            <p:ph type="title"/>
          </p:nvPr>
        </p:nvSpPr>
        <p:spPr>
          <a:xfrm>
            <a:off x="686834" y="1153572"/>
            <a:ext cx="3200400" cy="4461163"/>
          </a:xfrm>
        </p:spPr>
        <p:txBody>
          <a:bodyPr>
            <a:normAutofit/>
          </a:bodyPr>
          <a:lstStyle/>
          <a:p>
            <a:r>
              <a:rPr lang="en-US" dirty="0">
                <a:solidFill>
                  <a:srgbClr val="FFFFFF"/>
                </a:solidFill>
                <a:cs typeface="Calibri Light"/>
              </a:rPr>
              <a:t>Where to next...</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6" descr="A blue and white circle with text&#10;&#10;Description automatically generated">
            <a:extLst>
              <a:ext uri="{FF2B5EF4-FFF2-40B4-BE49-F238E27FC236}">
                <a16:creationId xmlns:a16="http://schemas.microsoft.com/office/drawing/2014/main" id="{5A14BEF9-1C7E-D4A9-5419-6E3391048B54}"/>
              </a:ext>
            </a:extLst>
          </p:cNvPr>
          <p:cNvPicPr>
            <a:picLocks noGrp="1" noChangeAspect="1"/>
          </p:cNvPicPr>
          <p:nvPr>
            <p:ph idx="1"/>
          </p:nvPr>
        </p:nvPicPr>
        <p:blipFill>
          <a:blip r:embed="rId3"/>
          <a:stretch>
            <a:fillRect/>
          </a:stretch>
        </p:blipFill>
        <p:spPr>
          <a:xfrm>
            <a:off x="5645491" y="1366983"/>
            <a:ext cx="3115452" cy="3014176"/>
          </a:xfrm>
        </p:spPr>
      </p:pic>
      <p:sp>
        <p:nvSpPr>
          <p:cNvPr id="7" name="TextBox 6">
            <a:extLst>
              <a:ext uri="{FF2B5EF4-FFF2-40B4-BE49-F238E27FC236}">
                <a16:creationId xmlns:a16="http://schemas.microsoft.com/office/drawing/2014/main" id="{CBAB9EB0-48ED-31A2-DBF5-63F19745C436}"/>
              </a:ext>
            </a:extLst>
          </p:cNvPr>
          <p:cNvSpPr txBox="1"/>
          <p:nvPr/>
        </p:nvSpPr>
        <p:spPr>
          <a:xfrm rot="10800000" flipV="1">
            <a:off x="5194040" y="2636727"/>
            <a:ext cx="416611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dirty="0">
              <a:cs typeface="Calibri"/>
            </a:endParaRPr>
          </a:p>
          <a:p>
            <a:pPr algn="ctr"/>
            <a:endParaRPr lang="en-US" sz="2800" b="1" dirty="0">
              <a:cs typeface="Calibri"/>
            </a:endParaRPr>
          </a:p>
          <a:p>
            <a:pPr algn="ctr"/>
            <a:endParaRPr lang="en-US" sz="2800" b="1" dirty="0">
              <a:cs typeface="Calibri"/>
            </a:endParaRPr>
          </a:p>
          <a:p>
            <a:pPr algn="ctr"/>
            <a:endParaRPr lang="en-US" sz="2800" b="1" u="sng" dirty="0">
              <a:cs typeface="Calibri"/>
            </a:endParaRPr>
          </a:p>
          <a:p>
            <a:pPr algn="ctr"/>
            <a:r>
              <a:rPr lang="en-US" sz="3600" b="1" dirty="0">
                <a:cs typeface="Calibri"/>
              </a:rPr>
              <a:t>St Mary's Catholic School Ellerslie</a:t>
            </a:r>
            <a:endParaRPr lang="en-US" sz="3600">
              <a:cs typeface="Calibri"/>
            </a:endParaRPr>
          </a:p>
          <a:p>
            <a:pPr algn="ctr"/>
            <a:endParaRPr lang="en-US" sz="3600" b="1" dirty="0">
              <a:cs typeface="Calibri"/>
            </a:endParaRPr>
          </a:p>
        </p:txBody>
      </p:sp>
    </p:spTree>
    <p:extLst>
      <p:ext uri="{BB962C8B-B14F-4D97-AF65-F5344CB8AC3E}">
        <p14:creationId xmlns:p14="http://schemas.microsoft.com/office/powerpoint/2010/main" val="24135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hild looking at a door&#10;&#10;Description automatically generated">
            <a:extLst>
              <a:ext uri="{FF2B5EF4-FFF2-40B4-BE49-F238E27FC236}">
                <a16:creationId xmlns:a16="http://schemas.microsoft.com/office/drawing/2014/main" id="{7747444F-4B8C-5D38-B745-269506B26F83}"/>
              </a:ext>
            </a:extLst>
          </p:cNvPr>
          <p:cNvPicPr>
            <a:picLocks noChangeAspect="1"/>
          </p:cNvPicPr>
          <p:nvPr/>
        </p:nvPicPr>
        <p:blipFill rotWithShape="1">
          <a:blip r:embed="rId3"/>
          <a:srcRect l="7553" r="7400"/>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4" name="Picture 4" descr="A box with toys on a green table&#10;&#10;Description automatically generated">
            <a:extLst>
              <a:ext uri="{FF2B5EF4-FFF2-40B4-BE49-F238E27FC236}">
                <a16:creationId xmlns:a16="http://schemas.microsoft.com/office/drawing/2014/main" id="{F161127A-FEA0-13AA-FCCF-8B48B4F6A0E9}"/>
              </a:ext>
            </a:extLst>
          </p:cNvPr>
          <p:cNvPicPr>
            <a:picLocks noChangeAspect="1"/>
          </p:cNvPicPr>
          <p:nvPr/>
        </p:nvPicPr>
        <p:blipFill rotWithShape="1">
          <a:blip r:embed="rId4"/>
          <a:srcRect t="8915" r="-2" b="-2"/>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ln>
            <a:solidFill>
              <a:schemeClr val="bg1"/>
            </a:solidFill>
          </a:ln>
        </p:spPr>
      </p:pic>
      <p:pic>
        <p:nvPicPr>
          <p:cNvPr id="6" name="Picture 6" descr="A group of children in a classroom&#10;&#10;Description automatically generated">
            <a:extLst>
              <a:ext uri="{FF2B5EF4-FFF2-40B4-BE49-F238E27FC236}">
                <a16:creationId xmlns:a16="http://schemas.microsoft.com/office/drawing/2014/main" id="{C76B91BB-B5E2-EF13-A71A-8CF65743A792}"/>
              </a:ext>
            </a:extLst>
          </p:cNvPr>
          <p:cNvPicPr>
            <a:picLocks noChangeAspect="1"/>
          </p:cNvPicPr>
          <p:nvPr/>
        </p:nvPicPr>
        <p:blipFill rotWithShape="1">
          <a:blip r:embed="rId5"/>
          <a:srcRect t="12727" r="-2" b="35476"/>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70" name="Freeform: Shape 69">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2" name="Freeform: Shape 71">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CB63D9-9C8B-7E89-143B-00A087196B35}"/>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b="1" kern="1200">
                <a:solidFill>
                  <a:schemeClr val="tx1"/>
                </a:solidFill>
                <a:latin typeface="+mj-lt"/>
                <a:ea typeface="+mj-ea"/>
                <a:cs typeface="+mj-cs"/>
              </a:rPr>
              <a:t>The Zones Journey</a:t>
            </a:r>
          </a:p>
        </p:txBody>
      </p:sp>
      <p:sp>
        <p:nvSpPr>
          <p:cNvPr id="74" name="Rectangle 73">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14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09">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95149-1DD7-F142-007B-370CB67FA421}"/>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6600" kern="1200">
                <a:solidFill>
                  <a:schemeClr val="tx1"/>
                </a:solidFill>
                <a:latin typeface="+mj-lt"/>
                <a:ea typeface="+mj-ea"/>
                <a:cs typeface="+mj-cs"/>
              </a:rPr>
              <a:t>Display examples</a:t>
            </a:r>
          </a:p>
        </p:txBody>
      </p:sp>
      <p:pic>
        <p:nvPicPr>
          <p:cNvPr id="4" name="Picture 4" descr="A picture containing calendar&#10;&#10;Description automatically generated">
            <a:extLst>
              <a:ext uri="{FF2B5EF4-FFF2-40B4-BE49-F238E27FC236}">
                <a16:creationId xmlns:a16="http://schemas.microsoft.com/office/drawing/2014/main" id="{D0E0D859-7EE0-ED52-5704-C34760FB6151}"/>
              </a:ext>
            </a:extLst>
          </p:cNvPr>
          <p:cNvPicPr>
            <a:picLocks noChangeAspect="1"/>
          </p:cNvPicPr>
          <p:nvPr/>
        </p:nvPicPr>
        <p:blipFill rotWithShape="1">
          <a:blip r:embed="rId3"/>
          <a:srcRect r="2" b="11014"/>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3" name="Picture 5" descr="A classroom with white cabinets and papers on the wall&#10;&#10;Description automatically generated">
            <a:extLst>
              <a:ext uri="{FF2B5EF4-FFF2-40B4-BE49-F238E27FC236}">
                <a16:creationId xmlns:a16="http://schemas.microsoft.com/office/drawing/2014/main" id="{47F7F19B-9FEB-637F-4A2E-27822E95CDC9}"/>
              </a:ext>
            </a:extLst>
          </p:cNvPr>
          <p:cNvPicPr>
            <a:picLocks noChangeAspect="1"/>
          </p:cNvPicPr>
          <p:nvPr/>
        </p:nvPicPr>
        <p:blipFill rotWithShape="1">
          <a:blip r:embed="rId4"/>
          <a:srcRect t="18961" r="3" b="3436"/>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0" name="Picture 5" descr="A group of colorful key chains&#10;&#10;Description automatically generated">
            <a:extLst>
              <a:ext uri="{FF2B5EF4-FFF2-40B4-BE49-F238E27FC236}">
                <a16:creationId xmlns:a16="http://schemas.microsoft.com/office/drawing/2014/main" id="{5093DA76-8420-8929-AA66-50A07DB596CF}"/>
              </a:ext>
            </a:extLst>
          </p:cNvPr>
          <p:cNvPicPr>
            <a:picLocks noChangeAspect="1"/>
          </p:cNvPicPr>
          <p:nvPr/>
        </p:nvPicPr>
        <p:blipFill rotWithShape="1">
          <a:blip r:embed="rId5"/>
          <a:srcRect t="17183" r="3" b="5214"/>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18"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165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9C5A1-6533-9C27-49AA-FEEB21E3A498}"/>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r>
              <a:rPr lang="en-US" sz="5400"/>
              <a:t>Toolbox ideas</a:t>
            </a:r>
          </a:p>
        </p:txBody>
      </p:sp>
      <p:sp>
        <p:nvSpPr>
          <p:cNvPr id="14"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http://1.bp.blogspot.com/-Y44MZ7kUPAw/UXchaC5-DcI/AAAAAAAAANY/P6QZBVkQIn0/s400/IMG_3366.JPG">
            <a:extLst>
              <a:ext uri="{FF2B5EF4-FFF2-40B4-BE49-F238E27FC236}">
                <a16:creationId xmlns:a16="http://schemas.microsoft.com/office/drawing/2014/main" id="{2FD2AE9E-27B8-25AE-5926-4C5A582FBAED}"/>
              </a:ext>
            </a:extLst>
          </p:cNvPr>
          <p:cNvPicPr>
            <a:picLocks noChangeAspect="1"/>
          </p:cNvPicPr>
          <p:nvPr/>
        </p:nvPicPr>
        <p:blipFill>
          <a:blip r:embed="rId3"/>
          <a:stretch>
            <a:fillRect/>
          </a:stretch>
        </p:blipFill>
        <p:spPr>
          <a:xfrm>
            <a:off x="198133" y="3360240"/>
            <a:ext cx="2832069" cy="2109891"/>
          </a:xfrm>
          <a:prstGeom prst="rect">
            <a:avLst/>
          </a:prstGeom>
        </p:spPr>
      </p:pic>
      <p:pic>
        <p:nvPicPr>
          <p:cNvPr id="6" name="Picture 6" descr="A drawing of a symbol&#10;&#10;Description automatically generated">
            <a:extLst>
              <a:ext uri="{FF2B5EF4-FFF2-40B4-BE49-F238E27FC236}">
                <a16:creationId xmlns:a16="http://schemas.microsoft.com/office/drawing/2014/main" id="{7481E080-C90A-B9C0-D807-59E8D777732E}"/>
              </a:ext>
            </a:extLst>
          </p:cNvPr>
          <p:cNvPicPr>
            <a:picLocks noChangeAspect="1"/>
          </p:cNvPicPr>
          <p:nvPr/>
        </p:nvPicPr>
        <p:blipFill>
          <a:blip r:embed="rId4"/>
          <a:stretch>
            <a:fillRect/>
          </a:stretch>
        </p:blipFill>
        <p:spPr>
          <a:xfrm>
            <a:off x="3178938" y="3356038"/>
            <a:ext cx="2832069" cy="2118295"/>
          </a:xfrm>
          <a:prstGeom prst="rect">
            <a:avLst/>
          </a:prstGeom>
        </p:spPr>
      </p:pic>
      <p:pic>
        <p:nvPicPr>
          <p:cNvPr id="4" name="Picture 4" descr="A yellow book with pictures of people&#10;&#10;Description automatically generated">
            <a:extLst>
              <a:ext uri="{FF2B5EF4-FFF2-40B4-BE49-F238E27FC236}">
                <a16:creationId xmlns:a16="http://schemas.microsoft.com/office/drawing/2014/main" id="{A36C4242-FC9B-CA5F-81A8-B4ABB611393F}"/>
              </a:ext>
            </a:extLst>
          </p:cNvPr>
          <p:cNvPicPr>
            <a:picLocks noGrp="1" noChangeAspect="1"/>
          </p:cNvPicPr>
          <p:nvPr>
            <p:ph idx="1"/>
          </p:nvPr>
        </p:nvPicPr>
        <p:blipFill>
          <a:blip r:embed="rId5"/>
          <a:stretch>
            <a:fillRect/>
          </a:stretch>
        </p:blipFill>
        <p:spPr>
          <a:xfrm>
            <a:off x="6243548" y="2610546"/>
            <a:ext cx="2706959" cy="3609279"/>
          </a:xfrm>
          <a:prstGeom prst="rect">
            <a:avLst/>
          </a:prstGeom>
        </p:spPr>
      </p:pic>
      <p:pic>
        <p:nvPicPr>
          <p:cNvPr id="7" name="Picture 7">
            <a:extLst>
              <a:ext uri="{FF2B5EF4-FFF2-40B4-BE49-F238E27FC236}">
                <a16:creationId xmlns:a16="http://schemas.microsoft.com/office/drawing/2014/main" id="{C05A3554-B498-64BC-537F-2558BE2B9264}"/>
              </a:ext>
            </a:extLst>
          </p:cNvPr>
          <p:cNvPicPr>
            <a:picLocks noChangeAspect="1"/>
          </p:cNvPicPr>
          <p:nvPr/>
        </p:nvPicPr>
        <p:blipFill>
          <a:blip r:embed="rId6"/>
          <a:stretch>
            <a:fillRect/>
          </a:stretch>
        </p:blipFill>
        <p:spPr>
          <a:xfrm>
            <a:off x="9219840" y="2610546"/>
            <a:ext cx="2715982" cy="3609279"/>
          </a:xfrm>
          <a:prstGeom prst="rect">
            <a:avLst/>
          </a:prstGeom>
        </p:spPr>
      </p:pic>
    </p:spTree>
    <p:extLst>
      <p:ext uri="{BB962C8B-B14F-4D97-AF65-F5344CB8AC3E}">
        <p14:creationId xmlns:p14="http://schemas.microsoft.com/office/powerpoint/2010/main" val="1161304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1FB29-C1E3-BE8B-305F-052E75011DAC}"/>
              </a:ext>
            </a:extLst>
          </p:cNvPr>
          <p:cNvSpPr>
            <a:spLocks noGrp="1"/>
          </p:cNvSpPr>
          <p:nvPr>
            <p:ph type="title"/>
          </p:nvPr>
        </p:nvSpPr>
        <p:spPr/>
        <p:txBody>
          <a:bodyPr/>
          <a:lstStyle/>
          <a:p>
            <a:r>
              <a:rPr lang="en-US" b="1" dirty="0">
                <a:cs typeface="Calibri Light"/>
              </a:rPr>
              <a:t>What zone would you be in.</a:t>
            </a:r>
            <a:r>
              <a:rPr lang="en-US" dirty="0">
                <a:cs typeface="Calibri Light"/>
              </a:rPr>
              <a:t>........</a:t>
            </a:r>
            <a:endParaRPr lang="en-US" dirty="0"/>
          </a:p>
        </p:txBody>
      </p:sp>
      <p:sp>
        <p:nvSpPr>
          <p:cNvPr id="3" name="Content Placeholder 2">
            <a:extLst>
              <a:ext uri="{FF2B5EF4-FFF2-40B4-BE49-F238E27FC236}">
                <a16:creationId xmlns:a16="http://schemas.microsoft.com/office/drawing/2014/main" id="{84508908-D8C7-7C19-8374-053C0E5B6718}"/>
              </a:ext>
            </a:extLst>
          </p:cNvPr>
          <p:cNvSpPr>
            <a:spLocks noGrp="1"/>
          </p:cNvSpPr>
          <p:nvPr>
            <p:ph idx="1"/>
          </p:nvPr>
        </p:nvSpPr>
        <p:spPr/>
        <p:txBody>
          <a:bodyPr vert="horz" lIns="91440" tIns="45720" rIns="91440" bIns="45720" rtlCol="0" anchor="t">
            <a:normAutofit/>
          </a:bodyPr>
          <a:lstStyle/>
          <a:p>
            <a:r>
              <a:rPr lang="en-GB" dirty="0">
                <a:solidFill>
                  <a:srgbClr val="0070C0"/>
                </a:solidFill>
                <a:latin typeface="Arial Black"/>
              </a:rPr>
              <a:t>The Blue Zone</a:t>
            </a:r>
            <a:r>
              <a:rPr lang="en-GB" dirty="0">
                <a:latin typeface="Arial"/>
                <a:cs typeface="Arial"/>
              </a:rPr>
              <a:t>: </a:t>
            </a:r>
            <a:r>
              <a:rPr lang="en-GB" sz="2400" dirty="0">
                <a:latin typeface="Arial"/>
                <a:cs typeface="Arial"/>
              </a:rPr>
              <a:t>Low state of alertness.  This is when your body and/or brain is moving slowly or sluggishly.</a:t>
            </a:r>
            <a:endParaRPr lang="en-US" sz="2400" dirty="0">
              <a:latin typeface="Arial"/>
              <a:cs typeface="Arial"/>
            </a:endParaRPr>
          </a:p>
          <a:p>
            <a:r>
              <a:rPr lang="en-GB" dirty="0">
                <a:solidFill>
                  <a:srgbClr val="00B050"/>
                </a:solidFill>
                <a:latin typeface="Arial Black"/>
                <a:cs typeface="Calibri"/>
              </a:rPr>
              <a:t>The Green Zone</a:t>
            </a:r>
            <a:r>
              <a:rPr lang="en-GB" dirty="0">
                <a:latin typeface="Arial"/>
                <a:cs typeface="Arial"/>
              </a:rPr>
              <a:t>: </a:t>
            </a:r>
            <a:r>
              <a:rPr lang="en-GB" sz="2400" dirty="0">
                <a:latin typeface="Arial"/>
                <a:cs typeface="Arial"/>
              </a:rPr>
              <a:t>a regulated state of alertness. This is the zone you generally need to be in, to be ready to learn. </a:t>
            </a:r>
            <a:endParaRPr lang="en-US" sz="2400" dirty="0">
              <a:latin typeface="Arial"/>
              <a:cs typeface="Arial"/>
            </a:endParaRPr>
          </a:p>
          <a:p>
            <a:r>
              <a:rPr lang="en-GB" dirty="0">
                <a:solidFill>
                  <a:srgbClr val="FFC000"/>
                </a:solidFill>
                <a:latin typeface="Arial Black"/>
                <a:cs typeface="Calibri"/>
              </a:rPr>
              <a:t>The Yellow Zone</a:t>
            </a:r>
            <a:r>
              <a:rPr lang="en-GB" dirty="0">
                <a:latin typeface="Arial"/>
                <a:cs typeface="Arial"/>
              </a:rPr>
              <a:t>: </a:t>
            </a:r>
            <a:r>
              <a:rPr lang="en-GB" sz="2400" dirty="0">
                <a:latin typeface="Arial"/>
                <a:cs typeface="Arial"/>
              </a:rPr>
              <a:t>a heightened state of alertness.  A person is experiencing slightly elevated emotions and is starting to lose some control.</a:t>
            </a:r>
            <a:endParaRPr lang="en-US" sz="2400" dirty="0">
              <a:latin typeface="Arial"/>
              <a:cs typeface="Arial"/>
            </a:endParaRPr>
          </a:p>
          <a:p>
            <a:r>
              <a:rPr lang="en-GB" dirty="0">
                <a:solidFill>
                  <a:srgbClr val="FF0000"/>
                </a:solidFill>
                <a:latin typeface="Arial Black"/>
                <a:cs typeface="Calibri"/>
              </a:rPr>
              <a:t>The Red Zone</a:t>
            </a:r>
            <a:r>
              <a:rPr lang="en-GB" dirty="0">
                <a:latin typeface="Arial"/>
                <a:cs typeface="Arial"/>
              </a:rPr>
              <a:t>: </a:t>
            </a:r>
            <a:r>
              <a:rPr lang="en-GB" sz="2400" dirty="0">
                <a:latin typeface="Arial"/>
                <a:cs typeface="Arial"/>
              </a:rPr>
              <a:t>extremely heightened state of alertness or very intense feelings.  A person could be described as “not in control” of their body or their responses. </a:t>
            </a:r>
            <a:endParaRPr lang="en-US" sz="2400" dirty="0">
              <a:latin typeface="Arial"/>
              <a:cs typeface="Arial"/>
            </a:endParaRPr>
          </a:p>
          <a:p>
            <a:endParaRPr lang="en-US" dirty="0">
              <a:cs typeface="Calibri"/>
            </a:endParaRPr>
          </a:p>
        </p:txBody>
      </p:sp>
    </p:spTree>
    <p:extLst>
      <p:ext uri="{BB962C8B-B14F-4D97-AF65-F5344CB8AC3E}">
        <p14:creationId xmlns:p14="http://schemas.microsoft.com/office/powerpoint/2010/main" val="109583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1308</Words>
  <Application>Microsoft Macintosh PowerPoint</Application>
  <PresentationFormat>Widescreen</PresentationFormat>
  <Paragraphs>122</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Black</vt:lpstr>
      <vt:lpstr>Calibri</vt:lpstr>
      <vt:lpstr>Calibri Light</vt:lpstr>
      <vt:lpstr>Wingdings</vt:lpstr>
      <vt:lpstr>Office Theme</vt:lpstr>
      <vt:lpstr>Zones of Regulation:  St Mary's Catholic School's Journey</vt:lpstr>
      <vt:lpstr>ZOR Curriculum</vt:lpstr>
      <vt:lpstr>Delivery</vt:lpstr>
      <vt:lpstr>Workshop on our Amygdala</vt:lpstr>
      <vt:lpstr>Where to next...</vt:lpstr>
      <vt:lpstr>The Zones Journey</vt:lpstr>
      <vt:lpstr>Display examples</vt:lpstr>
      <vt:lpstr>Toolbox ideas</vt:lpstr>
      <vt:lpstr>What zone would you be 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Michele Hucker</cp:lastModifiedBy>
  <cp:revision>226</cp:revision>
  <dcterms:created xsi:type="dcterms:W3CDTF">2023-07-31T06:15:32Z</dcterms:created>
  <dcterms:modified xsi:type="dcterms:W3CDTF">2023-08-07T06:21:22Z</dcterms:modified>
</cp:coreProperties>
</file>