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iagrams/data1.xml" ContentType="application/vnd.openxmlformats-officedocument.drawingml.diagramData+xml"/>
  <Override PartName="/ppt/diagrams/data6.xml" ContentType="application/vnd.openxmlformats-officedocument.drawingml.diagramData+xml"/>
  <Override PartName="/ppt/diagrams/data10.xml" ContentType="application/vnd.openxmlformats-officedocument.drawingml.diagramData+xml"/>
  <Override PartName="/ppt/diagrams/data2.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presentation.xml" ContentType="application/vnd.openxmlformats-officedocument.presentationml.presentation.main+xml"/>
  <Override PartName="/ppt/diagrams/data3.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2.xml" ContentType="application/vnd.openxmlformats-officedocument.drawingml.diagramLayout+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rawing1.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8.xml" ContentType="application/vnd.openxmlformats-officedocument.drawingml.diagramLayout+xml"/>
  <Override PartName="/ppt/diagrams/quickStyle2.xml" ContentType="application/vnd.openxmlformats-officedocument.drawingml.diagramStyle+xml"/>
  <Override PartName="/ppt/diagrams/drawing7.xml" ContentType="application/vnd.ms-office.drawingml.diagramDrawing+xml"/>
  <Override PartName="/ppt/diagrams/colors7.xml" ContentType="application/vnd.openxmlformats-officedocument.drawingml.diagramColors+xml"/>
  <Override PartName="/ppt/diagrams/colors1.xml" ContentType="application/vnd.openxmlformats-officedocument.drawingml.diagramColors+xml"/>
  <Override PartName="/ppt/diagrams/quickStyle1.xml" ContentType="application/vnd.openxmlformats-officedocument.drawingml.diagramStyle+xml"/>
  <Override PartName="/ppt/diagrams/quickStyle7.xml" ContentType="application/vnd.openxmlformats-officedocument.drawingml.diagramStyle+xml"/>
  <Override PartName="/ppt/diagrams/layout1.xml" ContentType="application/vnd.openxmlformats-officedocument.drawingml.diagramLayout+xml"/>
  <Override PartName="/ppt/diagrams/layout7.xml" ContentType="application/vnd.openxmlformats-officedocument.drawingml.diagramLayout+xml"/>
  <Override PartName="/ppt/theme/theme2.xml" ContentType="application/vnd.openxmlformats-officedocument.theme+xml"/>
  <Override PartName="/ppt/diagrams/colors2.xml" ContentType="application/vnd.openxmlformats-officedocument.drawingml.diagramColors+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drawing2.xml" ContentType="application/vnd.ms-office.drawingml.diagramDrawing+xml"/>
  <Override PartName="/ppt/theme/theme1.xml" ContentType="application/vnd.openxmlformats-officedocument.theme+xml"/>
  <Override PartName="/ppt/diagrams/drawing5.xml" ContentType="application/vnd.ms-office.drawingml.diagramDrawing+xml"/>
  <Override PartName="/ppt/diagrams/colors5.xml" ContentType="application/vnd.openxmlformats-officedocument.drawingml.diagramColors+xml"/>
  <Override PartName="/ppt/notesMasters/notesMaster1.xml" ContentType="application/vnd.openxmlformats-officedocument.presentationml.notesMaster+xml"/>
  <Override PartName="/ppt/diagrams/quickStyle5.xml" ContentType="application/vnd.openxmlformats-officedocument.drawingml.diagramStyle+xml"/>
  <Override PartName="/ppt/diagrams/layout5.xml" ContentType="application/vnd.openxmlformats-officedocument.drawingml.diagramLayout+xml"/>
  <Override PartName="/ppt/diagrams/layout3.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quickStyle3.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7" r:id="rId2"/>
    <p:sldId id="457" r:id="rId3"/>
    <p:sldId id="415" r:id="rId4"/>
    <p:sldId id="416" r:id="rId5"/>
    <p:sldId id="454" r:id="rId6"/>
    <p:sldId id="455" r:id="rId7"/>
    <p:sldId id="456" r:id="rId8"/>
    <p:sldId id="420" r:id="rId9"/>
    <p:sldId id="256" r:id="rId10"/>
    <p:sldId id="484" r:id="rId11"/>
    <p:sldId id="474" r:id="rId12"/>
    <p:sldId id="468" r:id="rId13"/>
    <p:sldId id="463" r:id="rId14"/>
    <p:sldId id="465" r:id="rId15"/>
    <p:sldId id="470" r:id="rId16"/>
    <p:sldId id="469" r:id="rId17"/>
    <p:sldId id="471" r:id="rId18"/>
    <p:sldId id="478" r:id="rId19"/>
    <p:sldId id="410" r:id="rId20"/>
    <p:sldId id="449" r:id="rId21"/>
    <p:sldId id="479" r:id="rId22"/>
    <p:sldId id="260" r:id="rId23"/>
    <p:sldId id="450" r:id="rId24"/>
    <p:sldId id="477" r:id="rId25"/>
    <p:sldId id="48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43"/>
    <p:restoredTop sz="95827"/>
  </p:normalViewPr>
  <p:slideViewPr>
    <p:cSldViewPr snapToGrid="0" snapToObjects="1">
      <p:cViewPr varScale="1">
        <p:scale>
          <a:sx n="128" d="100"/>
          <a:sy n="128" d="100"/>
        </p:scale>
        <p:origin x="344" y="176"/>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5F8A5B-5C95-4A38-B2C4-57331A6FE83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4DC3C02-5BB5-475E-A329-19AA9DECE364}">
      <dgm:prSet/>
      <dgm:spPr>
        <a:solidFill>
          <a:schemeClr val="accent6"/>
        </a:solidFill>
      </dgm:spPr>
      <dgm:t>
        <a:bodyPr/>
        <a:lstStyle/>
        <a:p>
          <a:r>
            <a:rPr lang="mi-NZ" b="1" dirty="0"/>
            <a:t>Mana Whānau develops when students know:</a:t>
          </a:r>
          <a:endParaRPr lang="en-US" dirty="0"/>
        </a:p>
      </dgm:t>
    </dgm:pt>
    <dgm:pt modelId="{313D4141-8173-4D05-8222-69257915385A}" type="parTrans" cxnId="{F6FFB183-5722-455B-8851-2E7A1C286367}">
      <dgm:prSet/>
      <dgm:spPr/>
      <dgm:t>
        <a:bodyPr/>
        <a:lstStyle/>
        <a:p>
          <a:endParaRPr lang="en-US"/>
        </a:p>
      </dgm:t>
    </dgm:pt>
    <dgm:pt modelId="{09780FDF-B565-4447-BDA4-3DD9FF2C195A}" type="sibTrans" cxnId="{F6FFB183-5722-455B-8851-2E7A1C286367}">
      <dgm:prSet/>
      <dgm:spPr/>
      <dgm:t>
        <a:bodyPr/>
        <a:lstStyle/>
        <a:p>
          <a:endParaRPr lang="en-US"/>
        </a:p>
      </dgm:t>
    </dgm:pt>
    <dgm:pt modelId="{5AF07C34-4DFE-4C67-B307-B914FC384A7C}">
      <dgm:prSet/>
      <dgm:spPr>
        <a:solidFill>
          <a:schemeClr val="accent6">
            <a:lumMod val="60000"/>
            <a:lumOff val="40000"/>
            <a:alpha val="90000"/>
          </a:schemeClr>
        </a:solidFill>
      </dgm:spPr>
      <dgm:t>
        <a:bodyPr/>
        <a:lstStyle/>
        <a:p>
          <a:r>
            <a:rPr lang="en-US" dirty="0"/>
            <a:t>that their family, peers, teachers and members of the wider school community care about them </a:t>
          </a:r>
        </a:p>
      </dgm:t>
    </dgm:pt>
    <dgm:pt modelId="{5AC21960-5819-45CF-AC09-C355E1852C3E}" type="parTrans" cxnId="{C4D34258-DCA8-49B8-B83B-D50C93D68F69}">
      <dgm:prSet/>
      <dgm:spPr/>
      <dgm:t>
        <a:bodyPr/>
        <a:lstStyle/>
        <a:p>
          <a:endParaRPr lang="en-US"/>
        </a:p>
      </dgm:t>
    </dgm:pt>
    <dgm:pt modelId="{B48B6DC4-4571-4861-8C23-7AFF6BEB0CD1}" type="sibTrans" cxnId="{C4D34258-DCA8-49B8-B83B-D50C93D68F69}">
      <dgm:prSet/>
      <dgm:spPr/>
      <dgm:t>
        <a:bodyPr/>
        <a:lstStyle/>
        <a:p>
          <a:endParaRPr lang="en-US"/>
        </a:p>
      </dgm:t>
    </dgm:pt>
    <dgm:pt modelId="{0418A5B9-4BC4-4EA7-805D-380D5B51E086}">
      <dgm:prSet/>
      <dgm:spPr>
        <a:solidFill>
          <a:schemeClr val="accent6"/>
        </a:solidFill>
      </dgm:spPr>
      <dgm:t>
        <a:bodyPr/>
        <a:lstStyle/>
        <a:p>
          <a:r>
            <a:rPr lang="mi-NZ" b="1" dirty="0"/>
            <a:t>Students </a:t>
          </a:r>
          <a:r>
            <a:rPr lang="en-US" b="1" dirty="0"/>
            <a:t>demonstrate Mana Whānau when they:</a:t>
          </a:r>
          <a:endParaRPr lang="en-US" dirty="0"/>
        </a:p>
      </dgm:t>
    </dgm:pt>
    <dgm:pt modelId="{05DCE337-B2DA-4D55-B9E2-C7CEA9349579}" type="parTrans" cxnId="{0CBC9A88-614A-4D0F-ABC6-8F37E5C80199}">
      <dgm:prSet/>
      <dgm:spPr/>
      <dgm:t>
        <a:bodyPr/>
        <a:lstStyle/>
        <a:p>
          <a:endParaRPr lang="en-US"/>
        </a:p>
      </dgm:t>
    </dgm:pt>
    <dgm:pt modelId="{35D2CDE9-5691-44C4-A9DA-2DA9FDF67BD8}" type="sibTrans" cxnId="{0CBC9A88-614A-4D0F-ABC6-8F37E5C80199}">
      <dgm:prSet/>
      <dgm:spPr/>
      <dgm:t>
        <a:bodyPr/>
        <a:lstStyle/>
        <a:p>
          <a:endParaRPr lang="en-US"/>
        </a:p>
      </dgm:t>
    </dgm:pt>
    <dgm:pt modelId="{A3D2ECDB-571B-4A37-81A0-D27F5C8B683B}">
      <dgm:prSet/>
      <dgm:spPr>
        <a:solidFill>
          <a:schemeClr val="accent6">
            <a:lumMod val="60000"/>
            <a:lumOff val="40000"/>
            <a:alpha val="90000"/>
          </a:schemeClr>
        </a:solidFill>
      </dgm:spPr>
      <dgm:t>
        <a:bodyPr/>
        <a:lstStyle/>
        <a:p>
          <a:r>
            <a:rPr lang="en-NZ" dirty="0"/>
            <a:t>have high expectations of themselves</a:t>
          </a:r>
          <a:endParaRPr lang="en-US" dirty="0"/>
        </a:p>
      </dgm:t>
    </dgm:pt>
    <dgm:pt modelId="{DD6D27D9-41C2-457F-AE9E-175B3791DD32}" type="parTrans" cxnId="{0DB0C77D-A1A7-4F86-BF93-AE49C9970F54}">
      <dgm:prSet/>
      <dgm:spPr/>
      <dgm:t>
        <a:bodyPr/>
        <a:lstStyle/>
        <a:p>
          <a:endParaRPr lang="en-US"/>
        </a:p>
      </dgm:t>
    </dgm:pt>
    <dgm:pt modelId="{19C97CF3-1D64-4093-A5CF-647027EAA21B}" type="sibTrans" cxnId="{0DB0C77D-A1A7-4F86-BF93-AE49C9970F54}">
      <dgm:prSet/>
      <dgm:spPr/>
      <dgm:t>
        <a:bodyPr/>
        <a:lstStyle/>
        <a:p>
          <a:endParaRPr lang="en-US"/>
        </a:p>
      </dgm:t>
    </dgm:pt>
    <dgm:pt modelId="{7C609601-2161-0946-B15E-CFF60F1B4353}">
      <dgm:prSet/>
      <dgm:spPr>
        <a:solidFill>
          <a:schemeClr val="accent6">
            <a:lumMod val="60000"/>
            <a:lumOff val="40000"/>
            <a:alpha val="90000"/>
          </a:schemeClr>
        </a:solidFill>
      </dgm:spPr>
      <dgm:t>
        <a:bodyPr/>
        <a:lstStyle/>
        <a:p>
          <a:r>
            <a:rPr lang="en-NZ" dirty="0"/>
            <a:t>know what their academic strengths and interests are</a:t>
          </a:r>
          <a:endParaRPr lang="en-US" dirty="0"/>
        </a:p>
      </dgm:t>
    </dgm:pt>
    <dgm:pt modelId="{C42C947F-4D14-844C-84F2-46C8ACE97CA8}" type="parTrans" cxnId="{B01EE20E-168E-774B-A3D5-698481BA3B8F}">
      <dgm:prSet/>
      <dgm:spPr/>
      <dgm:t>
        <a:bodyPr/>
        <a:lstStyle/>
        <a:p>
          <a:endParaRPr lang="en-GB"/>
        </a:p>
      </dgm:t>
    </dgm:pt>
    <dgm:pt modelId="{A0598D0C-972F-F043-B08E-975F886B60BE}" type="sibTrans" cxnId="{B01EE20E-168E-774B-A3D5-698481BA3B8F}">
      <dgm:prSet/>
      <dgm:spPr/>
      <dgm:t>
        <a:bodyPr/>
        <a:lstStyle/>
        <a:p>
          <a:endParaRPr lang="en-GB"/>
        </a:p>
      </dgm:t>
    </dgm:pt>
    <dgm:pt modelId="{D45D5ED6-8A46-4A41-8718-E2D1A46844E8}">
      <dgm:prSet/>
      <dgm:spPr>
        <a:solidFill>
          <a:schemeClr val="accent6">
            <a:lumMod val="60000"/>
            <a:lumOff val="40000"/>
            <a:alpha val="90000"/>
          </a:schemeClr>
        </a:solidFill>
      </dgm:spPr>
      <dgm:t>
        <a:bodyPr/>
        <a:lstStyle/>
        <a:p>
          <a:r>
            <a:rPr lang="en-US"/>
            <a:t>they can contribute meaningfully to the world around them </a:t>
          </a:r>
          <a:endParaRPr lang="en-NZ" dirty="0"/>
        </a:p>
      </dgm:t>
    </dgm:pt>
    <dgm:pt modelId="{EA31A489-80E1-724F-B6AB-DCB906DCD302}" type="parTrans" cxnId="{97504F90-C517-F340-9F1D-9CF00FDEA311}">
      <dgm:prSet/>
      <dgm:spPr/>
      <dgm:t>
        <a:bodyPr/>
        <a:lstStyle/>
        <a:p>
          <a:endParaRPr lang="en-GB"/>
        </a:p>
      </dgm:t>
    </dgm:pt>
    <dgm:pt modelId="{9394AA2E-9D16-344A-AE9E-8FD5994AB672}" type="sibTrans" cxnId="{97504F90-C517-F340-9F1D-9CF00FDEA311}">
      <dgm:prSet/>
      <dgm:spPr/>
      <dgm:t>
        <a:bodyPr/>
        <a:lstStyle/>
        <a:p>
          <a:endParaRPr lang="en-GB"/>
        </a:p>
      </dgm:t>
    </dgm:pt>
    <dgm:pt modelId="{B3FE7D46-F0F1-F249-912E-A1CDE9B438E0}">
      <dgm:prSet/>
      <dgm:spPr>
        <a:solidFill>
          <a:schemeClr val="accent6">
            <a:lumMod val="60000"/>
            <a:lumOff val="40000"/>
            <a:alpha val="90000"/>
          </a:schemeClr>
        </a:solidFill>
      </dgm:spPr>
      <dgm:t>
        <a:bodyPr/>
        <a:lstStyle/>
        <a:p>
          <a:r>
            <a:rPr lang="en-US" dirty="0"/>
            <a:t>that others</a:t>
          </a:r>
          <a:r>
            <a:rPr lang="en-NZ" dirty="0"/>
            <a:t> recognise their innate mana</a:t>
          </a:r>
        </a:p>
      </dgm:t>
    </dgm:pt>
    <dgm:pt modelId="{9A2073FC-3D95-6D4C-8B6F-EF3F2895BC25}" type="parTrans" cxnId="{D80133CC-03FD-C044-ABFD-28D2EA8DEC6F}">
      <dgm:prSet/>
      <dgm:spPr/>
      <dgm:t>
        <a:bodyPr/>
        <a:lstStyle/>
        <a:p>
          <a:endParaRPr lang="en-GB"/>
        </a:p>
      </dgm:t>
    </dgm:pt>
    <dgm:pt modelId="{0173703C-F228-4143-9BA3-4BC2434E6396}" type="sibTrans" cxnId="{D80133CC-03FD-C044-ABFD-28D2EA8DEC6F}">
      <dgm:prSet/>
      <dgm:spPr/>
      <dgm:t>
        <a:bodyPr/>
        <a:lstStyle/>
        <a:p>
          <a:endParaRPr lang="en-GB"/>
        </a:p>
      </dgm:t>
    </dgm:pt>
    <dgm:pt modelId="{E9F5A8C4-98EF-3847-8DFB-D5AF4955D7E3}">
      <dgm:prSet/>
      <dgm:spPr>
        <a:solidFill>
          <a:schemeClr val="accent6">
            <a:lumMod val="60000"/>
            <a:lumOff val="40000"/>
            <a:alpha val="90000"/>
          </a:schemeClr>
        </a:solidFill>
      </dgm:spPr>
      <dgm:t>
        <a:bodyPr/>
        <a:lstStyle/>
        <a:p>
          <a:r>
            <a:rPr lang="en-NZ"/>
            <a:t>feel safe and connected to others</a:t>
          </a:r>
          <a:endParaRPr lang="en-NZ" dirty="0"/>
        </a:p>
      </dgm:t>
    </dgm:pt>
    <dgm:pt modelId="{7F01C5F3-5D59-844C-8884-C4DCE85316C9}" type="parTrans" cxnId="{157EBAD6-2A58-1D49-9B0F-68721BA2D022}">
      <dgm:prSet/>
      <dgm:spPr/>
      <dgm:t>
        <a:bodyPr/>
        <a:lstStyle/>
        <a:p>
          <a:endParaRPr lang="en-GB"/>
        </a:p>
      </dgm:t>
    </dgm:pt>
    <dgm:pt modelId="{E6E8F70C-0CA9-CE4E-930C-2BB0B4C3118F}" type="sibTrans" cxnId="{157EBAD6-2A58-1D49-9B0F-68721BA2D022}">
      <dgm:prSet/>
      <dgm:spPr/>
      <dgm:t>
        <a:bodyPr/>
        <a:lstStyle/>
        <a:p>
          <a:endParaRPr lang="en-GB"/>
        </a:p>
      </dgm:t>
    </dgm:pt>
    <dgm:pt modelId="{F8A94B04-0EBD-A647-AC77-EB7664DE410C}">
      <dgm:prSet/>
      <dgm:spPr>
        <a:solidFill>
          <a:schemeClr val="accent6">
            <a:lumMod val="60000"/>
            <a:lumOff val="40000"/>
            <a:alpha val="90000"/>
          </a:schemeClr>
        </a:solidFill>
      </dgm:spPr>
      <dgm:t>
        <a:bodyPr/>
        <a:lstStyle/>
        <a:p>
          <a:r>
            <a:rPr lang="en-NZ" dirty="0"/>
            <a:t>have healthy relationships with their peers and teachers</a:t>
          </a:r>
        </a:p>
      </dgm:t>
    </dgm:pt>
    <dgm:pt modelId="{97F85949-BB91-8548-A158-63CA9B23AAEC}" type="parTrans" cxnId="{F8F735B6-3E92-A444-88AC-E8C5AA2EAC21}">
      <dgm:prSet/>
      <dgm:spPr/>
      <dgm:t>
        <a:bodyPr/>
        <a:lstStyle/>
        <a:p>
          <a:endParaRPr lang="en-GB"/>
        </a:p>
      </dgm:t>
    </dgm:pt>
    <dgm:pt modelId="{4A938517-5848-BC4E-A64E-A3EDEA2BBE2D}" type="sibTrans" cxnId="{F8F735B6-3E92-A444-88AC-E8C5AA2EAC21}">
      <dgm:prSet/>
      <dgm:spPr/>
      <dgm:t>
        <a:bodyPr/>
        <a:lstStyle/>
        <a:p>
          <a:endParaRPr lang="en-GB"/>
        </a:p>
      </dgm:t>
    </dgm:pt>
    <dgm:pt modelId="{694C0D67-7815-D24F-903F-48C604C7C364}">
      <dgm:prSet/>
      <dgm:spPr>
        <a:solidFill>
          <a:schemeClr val="accent6">
            <a:lumMod val="60000"/>
            <a:lumOff val="40000"/>
            <a:alpha val="90000"/>
          </a:schemeClr>
        </a:solidFill>
      </dgm:spPr>
      <dgm:t>
        <a:bodyPr/>
        <a:lstStyle/>
        <a:p>
          <a:r>
            <a:rPr lang="en-NZ"/>
            <a:t>ask for help and feedback where appropriate</a:t>
          </a:r>
          <a:endParaRPr lang="en-NZ" dirty="0"/>
        </a:p>
      </dgm:t>
    </dgm:pt>
    <dgm:pt modelId="{C0E982C3-202F-D944-B832-65EEAED1CC0E}" type="parTrans" cxnId="{CCC4714B-2DFA-5840-9C47-C5B09DC17255}">
      <dgm:prSet/>
      <dgm:spPr/>
      <dgm:t>
        <a:bodyPr/>
        <a:lstStyle/>
        <a:p>
          <a:endParaRPr lang="en-GB"/>
        </a:p>
      </dgm:t>
    </dgm:pt>
    <dgm:pt modelId="{85214254-5648-4046-873E-6BC0C265466C}" type="sibTrans" cxnId="{CCC4714B-2DFA-5840-9C47-C5B09DC17255}">
      <dgm:prSet/>
      <dgm:spPr/>
      <dgm:t>
        <a:bodyPr/>
        <a:lstStyle/>
        <a:p>
          <a:endParaRPr lang="en-GB"/>
        </a:p>
      </dgm:t>
    </dgm:pt>
    <dgm:pt modelId="{7B8C898A-ADA6-834F-81BE-0F723935E396}">
      <dgm:prSet/>
      <dgm:spPr>
        <a:solidFill>
          <a:schemeClr val="accent6">
            <a:lumMod val="60000"/>
            <a:lumOff val="40000"/>
            <a:alpha val="90000"/>
          </a:schemeClr>
        </a:solidFill>
      </dgm:spPr>
      <dgm:t>
        <a:bodyPr/>
        <a:lstStyle/>
        <a:p>
          <a:r>
            <a:rPr lang="en-NZ" dirty="0"/>
            <a:t>believe that they make their family, school and others proud</a:t>
          </a:r>
        </a:p>
      </dgm:t>
    </dgm:pt>
    <dgm:pt modelId="{49A69CF0-9334-2447-AFBE-B215A4A3D4A6}" type="parTrans" cxnId="{6D7C9893-1E0C-CC45-B7EF-656036137393}">
      <dgm:prSet/>
      <dgm:spPr/>
      <dgm:t>
        <a:bodyPr/>
        <a:lstStyle/>
        <a:p>
          <a:endParaRPr lang="en-GB"/>
        </a:p>
      </dgm:t>
    </dgm:pt>
    <dgm:pt modelId="{6BC8A1B8-C2E2-F741-8980-C61B98143475}" type="sibTrans" cxnId="{6D7C9893-1E0C-CC45-B7EF-656036137393}">
      <dgm:prSet/>
      <dgm:spPr/>
      <dgm:t>
        <a:bodyPr/>
        <a:lstStyle/>
        <a:p>
          <a:endParaRPr lang="en-GB"/>
        </a:p>
      </dgm:t>
    </dgm:pt>
    <dgm:pt modelId="{C598E999-2670-BB45-AAFD-A18C04D817A0}" type="pres">
      <dgm:prSet presAssocID="{A35F8A5B-5C95-4A38-B2C4-57331A6FE83B}" presName="Name0" presStyleCnt="0">
        <dgm:presLayoutVars>
          <dgm:dir/>
          <dgm:animLvl val="lvl"/>
          <dgm:resizeHandles val="exact"/>
        </dgm:presLayoutVars>
      </dgm:prSet>
      <dgm:spPr/>
    </dgm:pt>
    <dgm:pt modelId="{040A0DFE-2C6C-1040-9761-6D7573696A7B}" type="pres">
      <dgm:prSet presAssocID="{44DC3C02-5BB5-475E-A329-19AA9DECE364}" presName="composite" presStyleCnt="0"/>
      <dgm:spPr/>
    </dgm:pt>
    <dgm:pt modelId="{C3FFA9E8-3D2B-8F48-BDDD-EAF2A8920F03}" type="pres">
      <dgm:prSet presAssocID="{44DC3C02-5BB5-475E-A329-19AA9DECE364}" presName="parTx" presStyleLbl="alignNode1" presStyleIdx="0" presStyleCnt="2">
        <dgm:presLayoutVars>
          <dgm:chMax val="0"/>
          <dgm:chPref val="0"/>
          <dgm:bulletEnabled val="1"/>
        </dgm:presLayoutVars>
      </dgm:prSet>
      <dgm:spPr/>
    </dgm:pt>
    <dgm:pt modelId="{3D99AE37-EFF7-4145-B23A-3FB5DED6C76C}" type="pres">
      <dgm:prSet presAssocID="{44DC3C02-5BB5-475E-A329-19AA9DECE364}" presName="desTx" presStyleLbl="alignAccFollowNode1" presStyleIdx="0" presStyleCnt="2">
        <dgm:presLayoutVars>
          <dgm:bulletEnabled val="1"/>
        </dgm:presLayoutVars>
      </dgm:prSet>
      <dgm:spPr/>
    </dgm:pt>
    <dgm:pt modelId="{0820222D-44C4-F14B-8C35-40251BDDC66A}" type="pres">
      <dgm:prSet presAssocID="{09780FDF-B565-4447-BDA4-3DD9FF2C195A}" presName="space" presStyleCnt="0"/>
      <dgm:spPr/>
    </dgm:pt>
    <dgm:pt modelId="{F9D192FB-19B3-7346-9D72-61C87673F278}" type="pres">
      <dgm:prSet presAssocID="{0418A5B9-4BC4-4EA7-805D-380D5B51E086}" presName="composite" presStyleCnt="0"/>
      <dgm:spPr/>
    </dgm:pt>
    <dgm:pt modelId="{73E5D60E-80A2-2846-B02D-056EA52CA714}" type="pres">
      <dgm:prSet presAssocID="{0418A5B9-4BC4-4EA7-805D-380D5B51E086}" presName="parTx" presStyleLbl="alignNode1" presStyleIdx="1" presStyleCnt="2">
        <dgm:presLayoutVars>
          <dgm:chMax val="0"/>
          <dgm:chPref val="0"/>
          <dgm:bulletEnabled val="1"/>
        </dgm:presLayoutVars>
      </dgm:prSet>
      <dgm:spPr/>
    </dgm:pt>
    <dgm:pt modelId="{C46F65AE-6EC4-9744-870D-78DD34431754}" type="pres">
      <dgm:prSet presAssocID="{0418A5B9-4BC4-4EA7-805D-380D5B51E086}" presName="desTx" presStyleLbl="alignAccFollowNode1" presStyleIdx="1" presStyleCnt="2">
        <dgm:presLayoutVars>
          <dgm:bulletEnabled val="1"/>
        </dgm:presLayoutVars>
      </dgm:prSet>
      <dgm:spPr/>
    </dgm:pt>
  </dgm:ptLst>
  <dgm:cxnLst>
    <dgm:cxn modelId="{3EA6480C-A203-4247-9BF6-5D8E39741E4D}" type="presOf" srcId="{694C0D67-7815-D24F-903F-48C604C7C364}" destId="{C46F65AE-6EC4-9744-870D-78DD34431754}" srcOrd="0" destOrd="3" presId="urn:microsoft.com/office/officeart/2005/8/layout/hList1"/>
    <dgm:cxn modelId="{B01EE20E-168E-774B-A3D5-698481BA3B8F}" srcId="{44DC3C02-5BB5-475E-A329-19AA9DECE364}" destId="{7C609601-2161-0946-B15E-CFF60F1B4353}" srcOrd="1" destOrd="0" parTransId="{C42C947F-4D14-844C-84F2-46C8ACE97CA8}" sibTransId="{A0598D0C-972F-F043-B08E-975F886B60BE}"/>
    <dgm:cxn modelId="{CCC4714B-2DFA-5840-9C47-C5B09DC17255}" srcId="{0418A5B9-4BC4-4EA7-805D-380D5B51E086}" destId="{694C0D67-7815-D24F-903F-48C604C7C364}" srcOrd="3" destOrd="0" parTransId="{C0E982C3-202F-D944-B832-65EEAED1CC0E}" sibTransId="{85214254-5648-4046-873E-6BC0C265466C}"/>
    <dgm:cxn modelId="{C4D34258-DCA8-49B8-B83B-D50C93D68F69}" srcId="{44DC3C02-5BB5-475E-A329-19AA9DECE364}" destId="{5AF07C34-4DFE-4C67-B307-B914FC384A7C}" srcOrd="0" destOrd="0" parTransId="{5AC21960-5819-45CF-AC09-C355E1852C3E}" sibTransId="{B48B6DC4-4571-4861-8C23-7AFF6BEB0CD1}"/>
    <dgm:cxn modelId="{BBC2075E-3AC5-6648-A315-A9118C0DAED9}" type="presOf" srcId="{0418A5B9-4BC4-4EA7-805D-380D5B51E086}" destId="{73E5D60E-80A2-2846-B02D-056EA52CA714}" srcOrd="0" destOrd="0" presId="urn:microsoft.com/office/officeart/2005/8/layout/hList1"/>
    <dgm:cxn modelId="{D1E5A768-3CA2-6544-9753-B9841D07A93F}" type="presOf" srcId="{44DC3C02-5BB5-475E-A329-19AA9DECE364}" destId="{C3FFA9E8-3D2B-8F48-BDDD-EAF2A8920F03}" srcOrd="0" destOrd="0" presId="urn:microsoft.com/office/officeart/2005/8/layout/hList1"/>
    <dgm:cxn modelId="{0DB0C77D-A1A7-4F86-BF93-AE49C9970F54}" srcId="{0418A5B9-4BC4-4EA7-805D-380D5B51E086}" destId="{A3D2ECDB-571B-4A37-81A0-D27F5C8B683B}" srcOrd="0" destOrd="0" parTransId="{DD6D27D9-41C2-457F-AE9E-175B3791DD32}" sibTransId="{19C97CF3-1D64-4093-A5CF-647027EAA21B}"/>
    <dgm:cxn modelId="{284EB282-F9CE-D148-A506-E57D65C8495E}" type="presOf" srcId="{7C609601-2161-0946-B15E-CFF60F1B4353}" destId="{3D99AE37-EFF7-4145-B23A-3FB5DED6C76C}" srcOrd="0" destOrd="1" presId="urn:microsoft.com/office/officeart/2005/8/layout/hList1"/>
    <dgm:cxn modelId="{F6FFB183-5722-455B-8851-2E7A1C286367}" srcId="{A35F8A5B-5C95-4A38-B2C4-57331A6FE83B}" destId="{44DC3C02-5BB5-475E-A329-19AA9DECE364}" srcOrd="0" destOrd="0" parTransId="{313D4141-8173-4D05-8222-69257915385A}" sibTransId="{09780FDF-B565-4447-BDA4-3DD9FF2C195A}"/>
    <dgm:cxn modelId="{0CBC9A88-614A-4D0F-ABC6-8F37E5C80199}" srcId="{A35F8A5B-5C95-4A38-B2C4-57331A6FE83B}" destId="{0418A5B9-4BC4-4EA7-805D-380D5B51E086}" srcOrd="1" destOrd="0" parTransId="{05DCE337-B2DA-4D55-B9E2-C7CEA9349579}" sibTransId="{35D2CDE9-5691-44C4-A9DA-2DA9FDF67BD8}"/>
    <dgm:cxn modelId="{97504F90-C517-F340-9F1D-9CF00FDEA311}" srcId="{44DC3C02-5BB5-475E-A329-19AA9DECE364}" destId="{D45D5ED6-8A46-4A41-8718-E2D1A46844E8}" srcOrd="2" destOrd="0" parTransId="{EA31A489-80E1-724F-B6AB-DCB906DCD302}" sibTransId="{9394AA2E-9D16-344A-AE9E-8FD5994AB672}"/>
    <dgm:cxn modelId="{6D7C9893-1E0C-CC45-B7EF-656036137393}" srcId="{0418A5B9-4BC4-4EA7-805D-380D5B51E086}" destId="{7B8C898A-ADA6-834F-81BE-0F723935E396}" srcOrd="4" destOrd="0" parTransId="{49A69CF0-9334-2447-AFBE-B215A4A3D4A6}" sibTransId="{6BC8A1B8-C2E2-F741-8980-C61B98143475}"/>
    <dgm:cxn modelId="{E62E92B2-82FC-0E49-908D-3D859710DD95}" type="presOf" srcId="{B3FE7D46-F0F1-F249-912E-A1CDE9B438E0}" destId="{3D99AE37-EFF7-4145-B23A-3FB5DED6C76C}" srcOrd="0" destOrd="3" presId="urn:microsoft.com/office/officeart/2005/8/layout/hList1"/>
    <dgm:cxn modelId="{F8F735B6-3E92-A444-88AC-E8C5AA2EAC21}" srcId="{0418A5B9-4BC4-4EA7-805D-380D5B51E086}" destId="{F8A94B04-0EBD-A647-AC77-EB7664DE410C}" srcOrd="2" destOrd="0" parTransId="{97F85949-BB91-8548-A158-63CA9B23AAEC}" sibTransId="{4A938517-5848-BC4E-A64E-A3EDEA2BBE2D}"/>
    <dgm:cxn modelId="{CE8B57B8-0124-BD40-99CD-D1D3B8406735}" type="presOf" srcId="{7B8C898A-ADA6-834F-81BE-0F723935E396}" destId="{C46F65AE-6EC4-9744-870D-78DD34431754}" srcOrd="0" destOrd="4" presId="urn:microsoft.com/office/officeart/2005/8/layout/hList1"/>
    <dgm:cxn modelId="{EFEAB8BD-64E5-B544-8BF0-F0D1F577BAFA}" type="presOf" srcId="{D45D5ED6-8A46-4A41-8718-E2D1A46844E8}" destId="{3D99AE37-EFF7-4145-B23A-3FB5DED6C76C}" srcOrd="0" destOrd="2" presId="urn:microsoft.com/office/officeart/2005/8/layout/hList1"/>
    <dgm:cxn modelId="{251BBBC1-AE77-6D41-A73E-BC8FF89FD321}" type="presOf" srcId="{5AF07C34-4DFE-4C67-B307-B914FC384A7C}" destId="{3D99AE37-EFF7-4145-B23A-3FB5DED6C76C}" srcOrd="0" destOrd="0" presId="urn:microsoft.com/office/officeart/2005/8/layout/hList1"/>
    <dgm:cxn modelId="{D80133CC-03FD-C044-ABFD-28D2EA8DEC6F}" srcId="{44DC3C02-5BB5-475E-A329-19AA9DECE364}" destId="{B3FE7D46-F0F1-F249-912E-A1CDE9B438E0}" srcOrd="3" destOrd="0" parTransId="{9A2073FC-3D95-6D4C-8B6F-EF3F2895BC25}" sibTransId="{0173703C-F228-4143-9BA3-4BC2434E6396}"/>
    <dgm:cxn modelId="{051BFACE-3016-B749-A150-B65A0FAC2AEE}" type="presOf" srcId="{A35F8A5B-5C95-4A38-B2C4-57331A6FE83B}" destId="{C598E999-2670-BB45-AAFD-A18C04D817A0}" srcOrd="0" destOrd="0" presId="urn:microsoft.com/office/officeart/2005/8/layout/hList1"/>
    <dgm:cxn modelId="{157EBAD6-2A58-1D49-9B0F-68721BA2D022}" srcId="{0418A5B9-4BC4-4EA7-805D-380D5B51E086}" destId="{E9F5A8C4-98EF-3847-8DFB-D5AF4955D7E3}" srcOrd="1" destOrd="0" parTransId="{7F01C5F3-5D59-844C-8884-C4DCE85316C9}" sibTransId="{E6E8F70C-0CA9-CE4E-930C-2BB0B4C3118F}"/>
    <dgm:cxn modelId="{AAA99BEC-C0D9-F945-A174-EDE63166A6EE}" type="presOf" srcId="{F8A94B04-0EBD-A647-AC77-EB7664DE410C}" destId="{C46F65AE-6EC4-9744-870D-78DD34431754}" srcOrd="0" destOrd="2" presId="urn:microsoft.com/office/officeart/2005/8/layout/hList1"/>
    <dgm:cxn modelId="{E12625F6-D3B6-B44A-8E94-4C330D979AB7}" type="presOf" srcId="{E9F5A8C4-98EF-3847-8DFB-D5AF4955D7E3}" destId="{C46F65AE-6EC4-9744-870D-78DD34431754}" srcOrd="0" destOrd="1" presId="urn:microsoft.com/office/officeart/2005/8/layout/hList1"/>
    <dgm:cxn modelId="{D122A5F6-0F63-EE41-AEA3-BEA3A74F84EE}" type="presOf" srcId="{A3D2ECDB-571B-4A37-81A0-D27F5C8B683B}" destId="{C46F65AE-6EC4-9744-870D-78DD34431754}" srcOrd="0" destOrd="0" presId="urn:microsoft.com/office/officeart/2005/8/layout/hList1"/>
    <dgm:cxn modelId="{B6CF8149-E167-3845-812B-4356CB0D5A9E}" type="presParOf" srcId="{C598E999-2670-BB45-AAFD-A18C04D817A0}" destId="{040A0DFE-2C6C-1040-9761-6D7573696A7B}" srcOrd="0" destOrd="0" presId="urn:microsoft.com/office/officeart/2005/8/layout/hList1"/>
    <dgm:cxn modelId="{EEF38F32-4A63-304A-B3F7-98ADE2B75615}" type="presParOf" srcId="{040A0DFE-2C6C-1040-9761-6D7573696A7B}" destId="{C3FFA9E8-3D2B-8F48-BDDD-EAF2A8920F03}" srcOrd="0" destOrd="0" presId="urn:microsoft.com/office/officeart/2005/8/layout/hList1"/>
    <dgm:cxn modelId="{0C7767D8-16CE-D74D-9BD1-01939E0BD6A2}" type="presParOf" srcId="{040A0DFE-2C6C-1040-9761-6D7573696A7B}" destId="{3D99AE37-EFF7-4145-B23A-3FB5DED6C76C}" srcOrd="1" destOrd="0" presId="urn:microsoft.com/office/officeart/2005/8/layout/hList1"/>
    <dgm:cxn modelId="{95B0A612-7C7C-604D-9121-4EBA67F1C8CE}" type="presParOf" srcId="{C598E999-2670-BB45-AAFD-A18C04D817A0}" destId="{0820222D-44C4-F14B-8C35-40251BDDC66A}" srcOrd="1" destOrd="0" presId="urn:microsoft.com/office/officeart/2005/8/layout/hList1"/>
    <dgm:cxn modelId="{FB2B1E2A-8843-0440-B542-5B5910C67078}" type="presParOf" srcId="{C598E999-2670-BB45-AAFD-A18C04D817A0}" destId="{F9D192FB-19B3-7346-9D72-61C87673F278}" srcOrd="2" destOrd="0" presId="urn:microsoft.com/office/officeart/2005/8/layout/hList1"/>
    <dgm:cxn modelId="{2D856040-F742-B448-AE90-8ABA12CFCEF3}" type="presParOf" srcId="{F9D192FB-19B3-7346-9D72-61C87673F278}" destId="{73E5D60E-80A2-2846-B02D-056EA52CA714}" srcOrd="0" destOrd="0" presId="urn:microsoft.com/office/officeart/2005/8/layout/hList1"/>
    <dgm:cxn modelId="{55C7F5BB-F92F-384A-8517-9B96580F5C4D}" type="presParOf" srcId="{F9D192FB-19B3-7346-9D72-61C87673F278}" destId="{C46F65AE-6EC4-9744-870D-78DD34431754}" srcOrd="1" destOrd="0" presId="urn:microsoft.com/office/officeart/2005/8/layout/hList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275912C-819F-4F20-A93F-2A7A2F7204F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354FD80-517F-42AB-8409-740A08DB9A60}">
      <dgm:prSet/>
      <dgm:spPr/>
      <dgm:t>
        <a:bodyPr/>
        <a:lstStyle/>
        <a:p>
          <a:r>
            <a:rPr lang="en-NZ" dirty="0"/>
            <a:t>Cluster 5 (n = 662) comprised </a:t>
          </a:r>
          <a:r>
            <a:rPr lang="en-NZ" dirty="0">
              <a:solidFill>
                <a:schemeClr val="tx1"/>
              </a:solidFill>
            </a:rPr>
            <a:t>struggling Māori who are apathetic and dissatisfied at school. </a:t>
          </a:r>
          <a:r>
            <a:rPr lang="en-NZ" dirty="0"/>
            <a:t>They have </a:t>
          </a:r>
          <a:r>
            <a:rPr lang="en-NZ" dirty="0">
              <a:solidFill>
                <a:srgbClr val="FF0000"/>
              </a:solidFill>
            </a:rPr>
            <a:t>extremely below average levels of motivation and behavioural and emotional engagement</a:t>
          </a:r>
          <a:r>
            <a:rPr lang="en-NZ" dirty="0"/>
            <a:t>.</a:t>
          </a:r>
          <a:endParaRPr lang="en-US" dirty="0"/>
        </a:p>
      </dgm:t>
    </dgm:pt>
    <dgm:pt modelId="{90578276-FB7F-472E-82A8-12F796B5B4BC}" type="parTrans" cxnId="{E546CEC4-E797-4F53-9DEE-4BF945DCFE90}">
      <dgm:prSet/>
      <dgm:spPr/>
      <dgm:t>
        <a:bodyPr/>
        <a:lstStyle/>
        <a:p>
          <a:endParaRPr lang="en-US"/>
        </a:p>
      </dgm:t>
    </dgm:pt>
    <dgm:pt modelId="{9D34D046-612B-40EB-AAC6-53967707157C}" type="sibTrans" cxnId="{E546CEC4-E797-4F53-9DEE-4BF945DCFE90}">
      <dgm:prSet/>
      <dgm:spPr/>
      <dgm:t>
        <a:bodyPr/>
        <a:lstStyle/>
        <a:p>
          <a:endParaRPr lang="en-US"/>
        </a:p>
      </dgm:t>
    </dgm:pt>
    <dgm:pt modelId="{B9E60C50-1B8E-419B-B3D8-5097FF2A733A}">
      <dgm:prSet/>
      <dgm:spPr/>
      <dgm:t>
        <a:bodyPr/>
        <a:lstStyle/>
        <a:p>
          <a:r>
            <a:rPr lang="en-NZ" dirty="0"/>
            <a:t>They report the </a:t>
          </a:r>
          <a:r>
            <a:rPr lang="en-NZ" dirty="0">
              <a:solidFill>
                <a:srgbClr val="FF0000"/>
              </a:solidFill>
            </a:rPr>
            <a:t>lowest levels of self-reported achievement, cultural pride, and perceptions of cultural status</a:t>
          </a:r>
          <a:r>
            <a:rPr lang="en-NZ" dirty="0"/>
            <a:t>. </a:t>
          </a:r>
          <a:r>
            <a:rPr lang="en-NZ" u="sng" dirty="0">
              <a:solidFill>
                <a:srgbClr val="FF0000"/>
              </a:solidFill>
            </a:rPr>
            <a:t>They have the lowest numbers of people in their support networks</a:t>
          </a:r>
          <a:r>
            <a:rPr lang="en-NZ" dirty="0">
              <a:solidFill>
                <a:srgbClr val="FF0000"/>
              </a:solidFill>
            </a:rPr>
            <a:t>.</a:t>
          </a:r>
          <a:endParaRPr lang="en-US" dirty="0">
            <a:solidFill>
              <a:srgbClr val="FF0000"/>
            </a:solidFill>
          </a:endParaRPr>
        </a:p>
      </dgm:t>
    </dgm:pt>
    <dgm:pt modelId="{FA880F0D-E9F1-436F-AA98-36DADEA5169A}" type="parTrans" cxnId="{3C777BCB-A174-4E84-9883-E95C534A1482}">
      <dgm:prSet/>
      <dgm:spPr/>
      <dgm:t>
        <a:bodyPr/>
        <a:lstStyle/>
        <a:p>
          <a:endParaRPr lang="en-US"/>
        </a:p>
      </dgm:t>
    </dgm:pt>
    <dgm:pt modelId="{53ED8CBE-61D5-455E-8B6D-EB2BAD6AA166}" type="sibTrans" cxnId="{3C777BCB-A174-4E84-9883-E95C534A1482}">
      <dgm:prSet/>
      <dgm:spPr/>
      <dgm:t>
        <a:bodyPr/>
        <a:lstStyle/>
        <a:p>
          <a:endParaRPr lang="en-US"/>
        </a:p>
      </dgm:t>
    </dgm:pt>
    <dgm:pt modelId="{13DCCECB-203C-4E51-A920-BD59B5B7DC5D}">
      <dgm:prSet/>
      <dgm:spPr/>
      <dgm:t>
        <a:bodyPr/>
        <a:lstStyle/>
        <a:p>
          <a:r>
            <a:rPr lang="en-NZ" dirty="0"/>
            <a:t>Struggling Māori students are slightly more likely to be male, Years 1–8 (a relatively even spread across upper and lower primary contexts), and from low-decile schools. </a:t>
          </a:r>
          <a:r>
            <a:rPr lang="en-NZ" u="sng" dirty="0"/>
            <a:t>They perceive </a:t>
          </a:r>
          <a:r>
            <a:rPr lang="en-NZ" u="sng" dirty="0">
              <a:solidFill>
                <a:schemeClr val="accent6"/>
              </a:solidFill>
            </a:rPr>
            <a:t>high levels of whānau support </a:t>
          </a:r>
          <a:r>
            <a:rPr lang="en-NZ" u="sng" dirty="0"/>
            <a:t>but </a:t>
          </a:r>
          <a:r>
            <a:rPr lang="en-NZ" u="sng" dirty="0">
              <a:solidFill>
                <a:srgbClr val="FF0000"/>
              </a:solidFill>
            </a:rPr>
            <a:t>low levels of teacher support</a:t>
          </a:r>
          <a:r>
            <a:rPr lang="en-NZ" u="sng" dirty="0"/>
            <a:t>. </a:t>
          </a:r>
          <a:r>
            <a:rPr lang="en-NZ" dirty="0"/>
            <a:t>They have </a:t>
          </a:r>
          <a:r>
            <a:rPr lang="en-NZ" dirty="0">
              <a:solidFill>
                <a:schemeClr val="accent2"/>
              </a:solidFill>
            </a:rPr>
            <a:t>average motivation to get a job and/or attend university</a:t>
          </a:r>
          <a:r>
            <a:rPr lang="en-NZ" dirty="0"/>
            <a:t> after secondary school.</a:t>
          </a:r>
          <a:endParaRPr lang="en-US" dirty="0"/>
        </a:p>
      </dgm:t>
    </dgm:pt>
    <dgm:pt modelId="{0DFAC09A-ABED-4BD2-9FAD-0333D3A620DF}" type="parTrans" cxnId="{23283E25-9E3F-4865-B604-09CF890C6150}">
      <dgm:prSet/>
      <dgm:spPr/>
      <dgm:t>
        <a:bodyPr/>
        <a:lstStyle/>
        <a:p>
          <a:endParaRPr lang="en-US"/>
        </a:p>
      </dgm:t>
    </dgm:pt>
    <dgm:pt modelId="{0F16496F-E344-4AE5-92FF-A39EF0A18A1F}" type="sibTrans" cxnId="{23283E25-9E3F-4865-B604-09CF890C6150}">
      <dgm:prSet/>
      <dgm:spPr/>
      <dgm:t>
        <a:bodyPr/>
        <a:lstStyle/>
        <a:p>
          <a:endParaRPr lang="en-US"/>
        </a:p>
      </dgm:t>
    </dgm:pt>
    <dgm:pt modelId="{818D0181-2ADD-1C4D-BAF7-25962BDD9F45}" type="pres">
      <dgm:prSet presAssocID="{9275912C-819F-4F20-A93F-2A7A2F7204F3}" presName="vert0" presStyleCnt="0">
        <dgm:presLayoutVars>
          <dgm:dir/>
          <dgm:animOne val="branch"/>
          <dgm:animLvl val="lvl"/>
        </dgm:presLayoutVars>
      </dgm:prSet>
      <dgm:spPr/>
    </dgm:pt>
    <dgm:pt modelId="{E7A20CCA-0238-A24E-A570-BD537C0C09E0}" type="pres">
      <dgm:prSet presAssocID="{F354FD80-517F-42AB-8409-740A08DB9A60}" presName="thickLine" presStyleLbl="alignNode1" presStyleIdx="0" presStyleCnt="3"/>
      <dgm:spPr/>
    </dgm:pt>
    <dgm:pt modelId="{1F7754A6-F799-BB47-B05C-8E9BB641B5E3}" type="pres">
      <dgm:prSet presAssocID="{F354FD80-517F-42AB-8409-740A08DB9A60}" presName="horz1" presStyleCnt="0"/>
      <dgm:spPr/>
    </dgm:pt>
    <dgm:pt modelId="{318F4B61-E30E-E442-9635-66CB02EEC825}" type="pres">
      <dgm:prSet presAssocID="{F354FD80-517F-42AB-8409-740A08DB9A60}" presName="tx1" presStyleLbl="revTx" presStyleIdx="0" presStyleCnt="3"/>
      <dgm:spPr/>
    </dgm:pt>
    <dgm:pt modelId="{F0524F0C-FF07-1C4C-82E3-161DED315FCF}" type="pres">
      <dgm:prSet presAssocID="{F354FD80-517F-42AB-8409-740A08DB9A60}" presName="vert1" presStyleCnt="0"/>
      <dgm:spPr/>
    </dgm:pt>
    <dgm:pt modelId="{609FAEDA-94DC-984E-ACF5-F6B167AF545C}" type="pres">
      <dgm:prSet presAssocID="{B9E60C50-1B8E-419B-B3D8-5097FF2A733A}" presName="thickLine" presStyleLbl="alignNode1" presStyleIdx="1" presStyleCnt="3"/>
      <dgm:spPr/>
    </dgm:pt>
    <dgm:pt modelId="{F7E64F19-450A-B24D-BFD4-68EA756EC124}" type="pres">
      <dgm:prSet presAssocID="{B9E60C50-1B8E-419B-B3D8-5097FF2A733A}" presName="horz1" presStyleCnt="0"/>
      <dgm:spPr/>
    </dgm:pt>
    <dgm:pt modelId="{BE50C886-2A68-854B-A321-3443C966E005}" type="pres">
      <dgm:prSet presAssocID="{B9E60C50-1B8E-419B-B3D8-5097FF2A733A}" presName="tx1" presStyleLbl="revTx" presStyleIdx="1" presStyleCnt="3"/>
      <dgm:spPr/>
    </dgm:pt>
    <dgm:pt modelId="{1ADA43B0-D508-4340-914F-50EBEED4EEA2}" type="pres">
      <dgm:prSet presAssocID="{B9E60C50-1B8E-419B-B3D8-5097FF2A733A}" presName="vert1" presStyleCnt="0"/>
      <dgm:spPr/>
    </dgm:pt>
    <dgm:pt modelId="{610C6BB7-0243-CC40-AF6A-A41711C7B2B7}" type="pres">
      <dgm:prSet presAssocID="{13DCCECB-203C-4E51-A920-BD59B5B7DC5D}" presName="thickLine" presStyleLbl="alignNode1" presStyleIdx="2" presStyleCnt="3"/>
      <dgm:spPr/>
    </dgm:pt>
    <dgm:pt modelId="{186630CC-E90B-E844-B377-8BD27A32BD20}" type="pres">
      <dgm:prSet presAssocID="{13DCCECB-203C-4E51-A920-BD59B5B7DC5D}" presName="horz1" presStyleCnt="0"/>
      <dgm:spPr/>
    </dgm:pt>
    <dgm:pt modelId="{30CA59BA-EFB5-F440-B8C9-DC43AF7AD257}" type="pres">
      <dgm:prSet presAssocID="{13DCCECB-203C-4E51-A920-BD59B5B7DC5D}" presName="tx1" presStyleLbl="revTx" presStyleIdx="2" presStyleCnt="3"/>
      <dgm:spPr/>
    </dgm:pt>
    <dgm:pt modelId="{9532CC8B-5502-0542-B6EE-71AF39FC4960}" type="pres">
      <dgm:prSet presAssocID="{13DCCECB-203C-4E51-A920-BD59B5B7DC5D}" presName="vert1" presStyleCnt="0"/>
      <dgm:spPr/>
    </dgm:pt>
  </dgm:ptLst>
  <dgm:cxnLst>
    <dgm:cxn modelId="{23283E25-9E3F-4865-B604-09CF890C6150}" srcId="{9275912C-819F-4F20-A93F-2A7A2F7204F3}" destId="{13DCCECB-203C-4E51-A920-BD59B5B7DC5D}" srcOrd="2" destOrd="0" parTransId="{0DFAC09A-ABED-4BD2-9FAD-0333D3A620DF}" sibTransId="{0F16496F-E344-4AE5-92FF-A39EF0A18A1F}"/>
    <dgm:cxn modelId="{3D6F6D27-F351-CC4C-BBEF-9D6B8150F5CF}" type="presOf" srcId="{B9E60C50-1B8E-419B-B3D8-5097FF2A733A}" destId="{BE50C886-2A68-854B-A321-3443C966E005}" srcOrd="0" destOrd="0" presId="urn:microsoft.com/office/officeart/2008/layout/LinedList"/>
    <dgm:cxn modelId="{5F455D39-6834-8F43-A18D-D2C230041F67}" type="presOf" srcId="{F354FD80-517F-42AB-8409-740A08DB9A60}" destId="{318F4B61-E30E-E442-9635-66CB02EEC825}" srcOrd="0" destOrd="0" presId="urn:microsoft.com/office/officeart/2008/layout/LinedList"/>
    <dgm:cxn modelId="{35BB777E-AEB3-1947-81DA-0EBCCBB0FCC7}" type="presOf" srcId="{13DCCECB-203C-4E51-A920-BD59B5B7DC5D}" destId="{30CA59BA-EFB5-F440-B8C9-DC43AF7AD257}" srcOrd="0" destOrd="0" presId="urn:microsoft.com/office/officeart/2008/layout/LinedList"/>
    <dgm:cxn modelId="{E546CEC4-E797-4F53-9DEE-4BF945DCFE90}" srcId="{9275912C-819F-4F20-A93F-2A7A2F7204F3}" destId="{F354FD80-517F-42AB-8409-740A08DB9A60}" srcOrd="0" destOrd="0" parTransId="{90578276-FB7F-472E-82A8-12F796B5B4BC}" sibTransId="{9D34D046-612B-40EB-AAC6-53967707157C}"/>
    <dgm:cxn modelId="{BB5BE9C4-B86F-0443-8558-37B6586613BB}" type="presOf" srcId="{9275912C-819F-4F20-A93F-2A7A2F7204F3}" destId="{818D0181-2ADD-1C4D-BAF7-25962BDD9F45}" srcOrd="0" destOrd="0" presId="urn:microsoft.com/office/officeart/2008/layout/LinedList"/>
    <dgm:cxn modelId="{3C777BCB-A174-4E84-9883-E95C534A1482}" srcId="{9275912C-819F-4F20-A93F-2A7A2F7204F3}" destId="{B9E60C50-1B8E-419B-B3D8-5097FF2A733A}" srcOrd="1" destOrd="0" parTransId="{FA880F0D-E9F1-436F-AA98-36DADEA5169A}" sibTransId="{53ED8CBE-61D5-455E-8B6D-EB2BAD6AA166}"/>
    <dgm:cxn modelId="{2BA6F756-F6B9-5B42-8A87-734373819E0B}" type="presParOf" srcId="{818D0181-2ADD-1C4D-BAF7-25962BDD9F45}" destId="{E7A20CCA-0238-A24E-A570-BD537C0C09E0}" srcOrd="0" destOrd="0" presId="urn:microsoft.com/office/officeart/2008/layout/LinedList"/>
    <dgm:cxn modelId="{CB5EF96A-022B-1F4D-8342-CCFF8FA680AF}" type="presParOf" srcId="{818D0181-2ADD-1C4D-BAF7-25962BDD9F45}" destId="{1F7754A6-F799-BB47-B05C-8E9BB641B5E3}" srcOrd="1" destOrd="0" presId="urn:microsoft.com/office/officeart/2008/layout/LinedList"/>
    <dgm:cxn modelId="{1DD964F9-1002-2344-B52F-5A46C29E5217}" type="presParOf" srcId="{1F7754A6-F799-BB47-B05C-8E9BB641B5E3}" destId="{318F4B61-E30E-E442-9635-66CB02EEC825}" srcOrd="0" destOrd="0" presId="urn:microsoft.com/office/officeart/2008/layout/LinedList"/>
    <dgm:cxn modelId="{5565B9EC-5230-704E-BDC6-6ECF454162A0}" type="presParOf" srcId="{1F7754A6-F799-BB47-B05C-8E9BB641B5E3}" destId="{F0524F0C-FF07-1C4C-82E3-161DED315FCF}" srcOrd="1" destOrd="0" presId="urn:microsoft.com/office/officeart/2008/layout/LinedList"/>
    <dgm:cxn modelId="{499157B9-A415-DC4B-9751-463080AECF1C}" type="presParOf" srcId="{818D0181-2ADD-1C4D-BAF7-25962BDD9F45}" destId="{609FAEDA-94DC-984E-ACF5-F6B167AF545C}" srcOrd="2" destOrd="0" presId="urn:microsoft.com/office/officeart/2008/layout/LinedList"/>
    <dgm:cxn modelId="{644F6816-6B5E-2147-BC22-E202527A42C9}" type="presParOf" srcId="{818D0181-2ADD-1C4D-BAF7-25962BDD9F45}" destId="{F7E64F19-450A-B24D-BFD4-68EA756EC124}" srcOrd="3" destOrd="0" presId="urn:microsoft.com/office/officeart/2008/layout/LinedList"/>
    <dgm:cxn modelId="{9829D1C0-8F3A-C74E-94B3-A138E7184B77}" type="presParOf" srcId="{F7E64F19-450A-B24D-BFD4-68EA756EC124}" destId="{BE50C886-2A68-854B-A321-3443C966E005}" srcOrd="0" destOrd="0" presId="urn:microsoft.com/office/officeart/2008/layout/LinedList"/>
    <dgm:cxn modelId="{9FEB8CAE-FD24-B140-B5F7-EBC2A8079AD1}" type="presParOf" srcId="{F7E64F19-450A-B24D-BFD4-68EA756EC124}" destId="{1ADA43B0-D508-4340-914F-50EBEED4EEA2}" srcOrd="1" destOrd="0" presId="urn:microsoft.com/office/officeart/2008/layout/LinedList"/>
    <dgm:cxn modelId="{1E7980B8-0555-574A-8B45-41180E6F54CF}" type="presParOf" srcId="{818D0181-2ADD-1C4D-BAF7-25962BDD9F45}" destId="{610C6BB7-0243-CC40-AF6A-A41711C7B2B7}" srcOrd="4" destOrd="0" presId="urn:microsoft.com/office/officeart/2008/layout/LinedList"/>
    <dgm:cxn modelId="{80E1C7EC-6FC8-C345-9A8D-4C85F37A69EC}" type="presParOf" srcId="{818D0181-2ADD-1C4D-BAF7-25962BDD9F45}" destId="{186630CC-E90B-E844-B377-8BD27A32BD20}" srcOrd="5" destOrd="0" presId="urn:microsoft.com/office/officeart/2008/layout/LinedList"/>
    <dgm:cxn modelId="{93B3F9FC-91D1-F54C-8A11-CD375F067AED}" type="presParOf" srcId="{186630CC-E90B-E844-B377-8BD27A32BD20}" destId="{30CA59BA-EFB5-F440-B8C9-DC43AF7AD257}" srcOrd="0" destOrd="0" presId="urn:microsoft.com/office/officeart/2008/layout/LinedList"/>
    <dgm:cxn modelId="{9386219D-337C-F84F-A974-FF9D1C081A3D}" type="presParOf" srcId="{186630CC-E90B-E844-B377-8BD27A32BD20}" destId="{9532CC8B-5502-0542-B6EE-71AF39FC496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5F8A5B-5C95-4A38-B2C4-57331A6FE83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4DC3C02-5BB5-475E-A329-19AA9DECE364}">
      <dgm:prSet/>
      <dgm:spPr>
        <a:solidFill>
          <a:schemeClr val="accent6"/>
        </a:solidFill>
      </dgm:spPr>
      <dgm:t>
        <a:bodyPr/>
        <a:lstStyle/>
        <a:p>
          <a:r>
            <a:rPr lang="mi-NZ" b="1" dirty="0"/>
            <a:t>Mana Ūkaipō develops when students know:</a:t>
          </a:r>
          <a:endParaRPr lang="en-US" dirty="0"/>
        </a:p>
      </dgm:t>
    </dgm:pt>
    <dgm:pt modelId="{313D4141-8173-4D05-8222-69257915385A}" type="parTrans" cxnId="{F6FFB183-5722-455B-8851-2E7A1C286367}">
      <dgm:prSet/>
      <dgm:spPr/>
      <dgm:t>
        <a:bodyPr/>
        <a:lstStyle/>
        <a:p>
          <a:endParaRPr lang="en-US"/>
        </a:p>
      </dgm:t>
    </dgm:pt>
    <dgm:pt modelId="{09780FDF-B565-4447-BDA4-3DD9FF2C195A}" type="sibTrans" cxnId="{F6FFB183-5722-455B-8851-2E7A1C286367}">
      <dgm:prSet/>
      <dgm:spPr/>
      <dgm:t>
        <a:bodyPr/>
        <a:lstStyle/>
        <a:p>
          <a:endParaRPr lang="en-US"/>
        </a:p>
      </dgm:t>
    </dgm:pt>
    <dgm:pt modelId="{5AF07C34-4DFE-4C67-B307-B914FC384A7C}">
      <dgm:prSet/>
      <dgm:spPr>
        <a:solidFill>
          <a:schemeClr val="accent6">
            <a:lumMod val="60000"/>
            <a:lumOff val="40000"/>
            <a:alpha val="90000"/>
          </a:schemeClr>
        </a:solidFill>
      </dgm:spPr>
      <dgm:t>
        <a:bodyPr/>
        <a:lstStyle/>
        <a:p>
          <a:r>
            <a:rPr lang="en-US" dirty="0"/>
            <a:t>that they belong</a:t>
          </a:r>
        </a:p>
      </dgm:t>
    </dgm:pt>
    <dgm:pt modelId="{5AC21960-5819-45CF-AC09-C355E1852C3E}" type="parTrans" cxnId="{C4D34258-DCA8-49B8-B83B-D50C93D68F69}">
      <dgm:prSet/>
      <dgm:spPr/>
      <dgm:t>
        <a:bodyPr/>
        <a:lstStyle/>
        <a:p>
          <a:endParaRPr lang="en-US"/>
        </a:p>
      </dgm:t>
    </dgm:pt>
    <dgm:pt modelId="{B48B6DC4-4571-4861-8C23-7AFF6BEB0CD1}" type="sibTrans" cxnId="{C4D34258-DCA8-49B8-B83B-D50C93D68F69}">
      <dgm:prSet/>
      <dgm:spPr/>
      <dgm:t>
        <a:bodyPr/>
        <a:lstStyle/>
        <a:p>
          <a:endParaRPr lang="en-US"/>
        </a:p>
      </dgm:t>
    </dgm:pt>
    <dgm:pt modelId="{588B28C4-64B8-4B52-AB01-F20FA0D1BBAE}">
      <dgm:prSet/>
      <dgm:spPr>
        <a:solidFill>
          <a:schemeClr val="accent6">
            <a:lumMod val="60000"/>
            <a:lumOff val="40000"/>
            <a:alpha val="90000"/>
          </a:schemeClr>
        </a:solidFill>
      </dgm:spPr>
      <dgm:t>
        <a:bodyPr/>
        <a:lstStyle/>
        <a:p>
          <a:r>
            <a:rPr lang="en-US" dirty="0"/>
            <a:t>about where they live and go to school</a:t>
          </a:r>
        </a:p>
      </dgm:t>
    </dgm:pt>
    <dgm:pt modelId="{EFD585D1-0CA3-4D72-82F3-69A14E915319}" type="parTrans" cxnId="{C21FD0E5-5763-4B43-8731-FB0DDA292B6E}">
      <dgm:prSet/>
      <dgm:spPr/>
      <dgm:t>
        <a:bodyPr/>
        <a:lstStyle/>
        <a:p>
          <a:endParaRPr lang="en-US"/>
        </a:p>
      </dgm:t>
    </dgm:pt>
    <dgm:pt modelId="{B4680EE2-A461-485C-A194-48B1BDA87A05}" type="sibTrans" cxnId="{C21FD0E5-5763-4B43-8731-FB0DDA292B6E}">
      <dgm:prSet/>
      <dgm:spPr/>
      <dgm:t>
        <a:bodyPr/>
        <a:lstStyle/>
        <a:p>
          <a:endParaRPr lang="en-US"/>
        </a:p>
      </dgm:t>
    </dgm:pt>
    <dgm:pt modelId="{B633EF75-50A9-4024-B7D6-D8BAD973BE75}">
      <dgm:prSet/>
      <dgm:spPr>
        <a:solidFill>
          <a:schemeClr val="accent6">
            <a:lumMod val="60000"/>
            <a:lumOff val="40000"/>
            <a:alpha val="90000"/>
          </a:schemeClr>
        </a:solidFill>
      </dgm:spPr>
      <dgm:t>
        <a:bodyPr/>
        <a:lstStyle/>
        <a:p>
          <a:r>
            <a:rPr lang="en-US" dirty="0"/>
            <a:t>that their cultural knowledge and history are important and valued</a:t>
          </a:r>
        </a:p>
      </dgm:t>
    </dgm:pt>
    <dgm:pt modelId="{32F8CDFB-BB36-47B9-8926-D67553415802}" type="parTrans" cxnId="{52B53A40-2BA0-493D-BA32-0AF6F82E0E90}">
      <dgm:prSet/>
      <dgm:spPr/>
      <dgm:t>
        <a:bodyPr/>
        <a:lstStyle/>
        <a:p>
          <a:endParaRPr lang="en-US"/>
        </a:p>
      </dgm:t>
    </dgm:pt>
    <dgm:pt modelId="{8BCEBDAB-6461-41FE-82E9-D9FCD8A850B9}" type="sibTrans" cxnId="{52B53A40-2BA0-493D-BA32-0AF6F82E0E90}">
      <dgm:prSet/>
      <dgm:spPr/>
      <dgm:t>
        <a:bodyPr/>
        <a:lstStyle/>
        <a:p>
          <a:endParaRPr lang="en-US"/>
        </a:p>
      </dgm:t>
    </dgm:pt>
    <dgm:pt modelId="{32055B50-3713-48E6-B9AA-9675082EADC8}">
      <dgm:prSet/>
      <dgm:spPr>
        <a:solidFill>
          <a:schemeClr val="accent6">
            <a:lumMod val="60000"/>
            <a:lumOff val="40000"/>
            <a:alpha val="90000"/>
          </a:schemeClr>
        </a:solidFill>
      </dgm:spPr>
      <dgm:t>
        <a:bodyPr/>
        <a:lstStyle/>
        <a:p>
          <a:r>
            <a:rPr lang="en-US"/>
            <a:t>feel connected to others. </a:t>
          </a:r>
        </a:p>
      </dgm:t>
    </dgm:pt>
    <dgm:pt modelId="{E4B63416-D9CD-49F9-A8B5-3486E3B84B75}" type="parTrans" cxnId="{989CCF81-510A-4C46-90A8-DB98EB9BC774}">
      <dgm:prSet/>
      <dgm:spPr/>
      <dgm:t>
        <a:bodyPr/>
        <a:lstStyle/>
        <a:p>
          <a:endParaRPr lang="en-US"/>
        </a:p>
      </dgm:t>
    </dgm:pt>
    <dgm:pt modelId="{B8E693AC-ACDB-4D2F-94A4-8BA607BF8059}" type="sibTrans" cxnId="{989CCF81-510A-4C46-90A8-DB98EB9BC774}">
      <dgm:prSet/>
      <dgm:spPr/>
      <dgm:t>
        <a:bodyPr/>
        <a:lstStyle/>
        <a:p>
          <a:endParaRPr lang="en-US"/>
        </a:p>
      </dgm:t>
    </dgm:pt>
    <dgm:pt modelId="{0418A5B9-4BC4-4EA7-805D-380D5B51E086}">
      <dgm:prSet/>
      <dgm:spPr>
        <a:solidFill>
          <a:schemeClr val="accent6"/>
        </a:solidFill>
      </dgm:spPr>
      <dgm:t>
        <a:bodyPr/>
        <a:lstStyle/>
        <a:p>
          <a:r>
            <a:rPr lang="en-US" b="1" dirty="0">
              <a:solidFill>
                <a:schemeClr val="bg1"/>
              </a:solidFill>
            </a:rPr>
            <a:t>Students</a:t>
          </a:r>
          <a:r>
            <a:rPr lang="en-US" b="1" dirty="0"/>
            <a:t> demonstrate Mana </a:t>
          </a:r>
          <a:r>
            <a:rPr lang="en-US" b="1" dirty="0" err="1"/>
            <a:t>Ūkaipō</a:t>
          </a:r>
          <a:r>
            <a:rPr lang="en-US" b="1" dirty="0"/>
            <a:t> when they:</a:t>
          </a:r>
          <a:endParaRPr lang="en-US" dirty="0"/>
        </a:p>
      </dgm:t>
    </dgm:pt>
    <dgm:pt modelId="{05DCE337-B2DA-4D55-B9E2-C7CEA9349579}" type="parTrans" cxnId="{0CBC9A88-614A-4D0F-ABC6-8F37E5C80199}">
      <dgm:prSet/>
      <dgm:spPr/>
      <dgm:t>
        <a:bodyPr/>
        <a:lstStyle/>
        <a:p>
          <a:endParaRPr lang="en-US"/>
        </a:p>
      </dgm:t>
    </dgm:pt>
    <dgm:pt modelId="{35D2CDE9-5691-44C4-A9DA-2DA9FDF67BD8}" type="sibTrans" cxnId="{0CBC9A88-614A-4D0F-ABC6-8F37E5C80199}">
      <dgm:prSet/>
      <dgm:spPr/>
      <dgm:t>
        <a:bodyPr/>
        <a:lstStyle/>
        <a:p>
          <a:endParaRPr lang="en-US"/>
        </a:p>
      </dgm:t>
    </dgm:pt>
    <dgm:pt modelId="{A3D2ECDB-571B-4A37-81A0-D27F5C8B683B}">
      <dgm:prSet/>
      <dgm:spPr>
        <a:solidFill>
          <a:schemeClr val="accent6">
            <a:lumMod val="60000"/>
            <a:lumOff val="40000"/>
            <a:alpha val="90000"/>
          </a:schemeClr>
        </a:solidFill>
      </dgm:spPr>
      <dgm:t>
        <a:bodyPr/>
        <a:lstStyle/>
        <a:p>
          <a:r>
            <a:rPr lang="en-US"/>
            <a:t>feel proud to go to their school</a:t>
          </a:r>
        </a:p>
      </dgm:t>
    </dgm:pt>
    <dgm:pt modelId="{DD6D27D9-41C2-457F-AE9E-175B3791DD32}" type="parTrans" cxnId="{0DB0C77D-A1A7-4F86-BF93-AE49C9970F54}">
      <dgm:prSet/>
      <dgm:spPr/>
      <dgm:t>
        <a:bodyPr/>
        <a:lstStyle/>
        <a:p>
          <a:endParaRPr lang="en-US"/>
        </a:p>
      </dgm:t>
    </dgm:pt>
    <dgm:pt modelId="{19C97CF3-1D64-4093-A5CF-647027EAA21B}" type="sibTrans" cxnId="{0DB0C77D-A1A7-4F86-BF93-AE49C9970F54}">
      <dgm:prSet/>
      <dgm:spPr/>
      <dgm:t>
        <a:bodyPr/>
        <a:lstStyle/>
        <a:p>
          <a:endParaRPr lang="en-US"/>
        </a:p>
      </dgm:t>
    </dgm:pt>
    <dgm:pt modelId="{D4F06FCD-89D7-401E-ABBE-BC8132550768}">
      <dgm:prSet/>
      <dgm:spPr>
        <a:solidFill>
          <a:schemeClr val="accent6">
            <a:lumMod val="60000"/>
            <a:lumOff val="40000"/>
            <a:alpha val="90000"/>
          </a:schemeClr>
        </a:solidFill>
      </dgm:spPr>
      <dgm:t>
        <a:bodyPr/>
        <a:lstStyle/>
        <a:p>
          <a:r>
            <a:rPr lang="en-US" dirty="0"/>
            <a:t>understand how their actions affect others</a:t>
          </a:r>
        </a:p>
      </dgm:t>
    </dgm:pt>
    <dgm:pt modelId="{48F58476-6AA1-4E78-BF22-64D045B46D19}" type="parTrans" cxnId="{DEDA13A4-0097-4824-A44C-B56445565822}">
      <dgm:prSet/>
      <dgm:spPr/>
      <dgm:t>
        <a:bodyPr/>
        <a:lstStyle/>
        <a:p>
          <a:endParaRPr lang="en-US"/>
        </a:p>
      </dgm:t>
    </dgm:pt>
    <dgm:pt modelId="{BE02A527-0AC9-44AF-A1EB-BF86666E54F6}" type="sibTrans" cxnId="{DEDA13A4-0097-4824-A44C-B56445565822}">
      <dgm:prSet/>
      <dgm:spPr/>
      <dgm:t>
        <a:bodyPr/>
        <a:lstStyle/>
        <a:p>
          <a:endParaRPr lang="en-US"/>
        </a:p>
      </dgm:t>
    </dgm:pt>
    <dgm:pt modelId="{39F7FAE5-3843-4429-8BF8-865B858A3971}">
      <dgm:prSet/>
      <dgm:spPr>
        <a:solidFill>
          <a:schemeClr val="accent6">
            <a:lumMod val="60000"/>
            <a:lumOff val="40000"/>
            <a:alpha val="90000"/>
          </a:schemeClr>
        </a:solidFill>
      </dgm:spPr>
      <dgm:t>
        <a:bodyPr/>
        <a:lstStyle/>
        <a:p>
          <a:r>
            <a:rPr lang="en-US"/>
            <a:t>actively participate in school activities</a:t>
          </a:r>
        </a:p>
      </dgm:t>
    </dgm:pt>
    <dgm:pt modelId="{FC9B52D1-611D-4044-8AB2-AE3E200357C6}" type="parTrans" cxnId="{36861E7E-2F73-4457-9140-9E9B7413DA15}">
      <dgm:prSet/>
      <dgm:spPr/>
      <dgm:t>
        <a:bodyPr/>
        <a:lstStyle/>
        <a:p>
          <a:endParaRPr lang="en-US"/>
        </a:p>
      </dgm:t>
    </dgm:pt>
    <dgm:pt modelId="{505CD01C-4CB7-44D1-A1CE-9F5B5BBB0835}" type="sibTrans" cxnId="{36861E7E-2F73-4457-9140-9E9B7413DA15}">
      <dgm:prSet/>
      <dgm:spPr/>
      <dgm:t>
        <a:bodyPr/>
        <a:lstStyle/>
        <a:p>
          <a:endParaRPr lang="en-US"/>
        </a:p>
      </dgm:t>
    </dgm:pt>
    <dgm:pt modelId="{69B16AAD-1294-41A5-94E9-D9A4A823B88C}">
      <dgm:prSet/>
      <dgm:spPr>
        <a:solidFill>
          <a:schemeClr val="accent6">
            <a:lumMod val="60000"/>
            <a:lumOff val="40000"/>
            <a:alpha val="90000"/>
          </a:schemeClr>
        </a:solidFill>
      </dgm:spPr>
      <dgm:t>
        <a:bodyPr/>
        <a:lstStyle/>
        <a:p>
          <a:r>
            <a:rPr lang="en-US"/>
            <a:t>can talk about their whakapapa, history, culture and language</a:t>
          </a:r>
        </a:p>
      </dgm:t>
    </dgm:pt>
    <dgm:pt modelId="{A75FC69C-AEE7-4BF0-9501-AB5C30E2B945}" type="parTrans" cxnId="{BC806233-0342-44C1-A391-9BEC4D6676F1}">
      <dgm:prSet/>
      <dgm:spPr/>
      <dgm:t>
        <a:bodyPr/>
        <a:lstStyle/>
        <a:p>
          <a:endParaRPr lang="en-US"/>
        </a:p>
      </dgm:t>
    </dgm:pt>
    <dgm:pt modelId="{945003A7-614A-4F69-9013-CB597064905D}" type="sibTrans" cxnId="{BC806233-0342-44C1-A391-9BEC4D6676F1}">
      <dgm:prSet/>
      <dgm:spPr/>
      <dgm:t>
        <a:bodyPr/>
        <a:lstStyle/>
        <a:p>
          <a:endParaRPr lang="en-US"/>
        </a:p>
      </dgm:t>
    </dgm:pt>
    <dgm:pt modelId="{1A752373-BA2D-455C-8560-C7C0971CEB91}">
      <dgm:prSet/>
      <dgm:spPr>
        <a:solidFill>
          <a:schemeClr val="accent6">
            <a:lumMod val="60000"/>
            <a:lumOff val="40000"/>
            <a:alpha val="90000"/>
          </a:schemeClr>
        </a:solidFill>
      </dgm:spPr>
      <dgm:t>
        <a:bodyPr/>
        <a:lstStyle/>
        <a:p>
          <a:r>
            <a:rPr lang="en-US"/>
            <a:t>can compare and contrast different points of view respectfully</a:t>
          </a:r>
        </a:p>
      </dgm:t>
    </dgm:pt>
    <dgm:pt modelId="{8D3F4F00-3844-46D2-B13F-9916759037AD}" type="parTrans" cxnId="{FF1B6B39-5EF5-41C3-94C8-31A2BD55919A}">
      <dgm:prSet/>
      <dgm:spPr/>
      <dgm:t>
        <a:bodyPr/>
        <a:lstStyle/>
        <a:p>
          <a:endParaRPr lang="en-US"/>
        </a:p>
      </dgm:t>
    </dgm:pt>
    <dgm:pt modelId="{2180D9CA-4C45-4486-ABF2-674238C0A496}" type="sibTrans" cxnId="{FF1B6B39-5EF5-41C3-94C8-31A2BD55919A}">
      <dgm:prSet/>
      <dgm:spPr/>
      <dgm:t>
        <a:bodyPr/>
        <a:lstStyle/>
        <a:p>
          <a:endParaRPr lang="en-US"/>
        </a:p>
      </dgm:t>
    </dgm:pt>
    <dgm:pt modelId="{C598E999-2670-BB45-AAFD-A18C04D817A0}" type="pres">
      <dgm:prSet presAssocID="{A35F8A5B-5C95-4A38-B2C4-57331A6FE83B}" presName="Name0" presStyleCnt="0">
        <dgm:presLayoutVars>
          <dgm:dir/>
          <dgm:animLvl val="lvl"/>
          <dgm:resizeHandles val="exact"/>
        </dgm:presLayoutVars>
      </dgm:prSet>
      <dgm:spPr/>
    </dgm:pt>
    <dgm:pt modelId="{040A0DFE-2C6C-1040-9761-6D7573696A7B}" type="pres">
      <dgm:prSet presAssocID="{44DC3C02-5BB5-475E-A329-19AA9DECE364}" presName="composite" presStyleCnt="0"/>
      <dgm:spPr/>
    </dgm:pt>
    <dgm:pt modelId="{C3FFA9E8-3D2B-8F48-BDDD-EAF2A8920F03}" type="pres">
      <dgm:prSet presAssocID="{44DC3C02-5BB5-475E-A329-19AA9DECE364}" presName="parTx" presStyleLbl="alignNode1" presStyleIdx="0" presStyleCnt="2">
        <dgm:presLayoutVars>
          <dgm:chMax val="0"/>
          <dgm:chPref val="0"/>
          <dgm:bulletEnabled val="1"/>
        </dgm:presLayoutVars>
      </dgm:prSet>
      <dgm:spPr/>
    </dgm:pt>
    <dgm:pt modelId="{3D99AE37-EFF7-4145-B23A-3FB5DED6C76C}" type="pres">
      <dgm:prSet presAssocID="{44DC3C02-5BB5-475E-A329-19AA9DECE364}" presName="desTx" presStyleLbl="alignAccFollowNode1" presStyleIdx="0" presStyleCnt="2">
        <dgm:presLayoutVars>
          <dgm:bulletEnabled val="1"/>
        </dgm:presLayoutVars>
      </dgm:prSet>
      <dgm:spPr/>
    </dgm:pt>
    <dgm:pt modelId="{0820222D-44C4-F14B-8C35-40251BDDC66A}" type="pres">
      <dgm:prSet presAssocID="{09780FDF-B565-4447-BDA4-3DD9FF2C195A}" presName="space" presStyleCnt="0"/>
      <dgm:spPr/>
    </dgm:pt>
    <dgm:pt modelId="{F9D192FB-19B3-7346-9D72-61C87673F278}" type="pres">
      <dgm:prSet presAssocID="{0418A5B9-4BC4-4EA7-805D-380D5B51E086}" presName="composite" presStyleCnt="0"/>
      <dgm:spPr/>
    </dgm:pt>
    <dgm:pt modelId="{73E5D60E-80A2-2846-B02D-056EA52CA714}" type="pres">
      <dgm:prSet presAssocID="{0418A5B9-4BC4-4EA7-805D-380D5B51E086}" presName="parTx" presStyleLbl="alignNode1" presStyleIdx="1" presStyleCnt="2">
        <dgm:presLayoutVars>
          <dgm:chMax val="0"/>
          <dgm:chPref val="0"/>
          <dgm:bulletEnabled val="1"/>
        </dgm:presLayoutVars>
      </dgm:prSet>
      <dgm:spPr/>
    </dgm:pt>
    <dgm:pt modelId="{C46F65AE-6EC4-9744-870D-78DD34431754}" type="pres">
      <dgm:prSet presAssocID="{0418A5B9-4BC4-4EA7-805D-380D5B51E086}" presName="desTx" presStyleLbl="alignAccFollowNode1" presStyleIdx="1" presStyleCnt="2">
        <dgm:presLayoutVars>
          <dgm:bulletEnabled val="1"/>
        </dgm:presLayoutVars>
      </dgm:prSet>
      <dgm:spPr/>
    </dgm:pt>
  </dgm:ptLst>
  <dgm:cxnLst>
    <dgm:cxn modelId="{ECCA2403-633F-4D4F-B0D4-E8088F202ED1}" type="presOf" srcId="{1A752373-BA2D-455C-8560-C7C0971CEB91}" destId="{C46F65AE-6EC4-9744-870D-78DD34431754}" srcOrd="0" destOrd="4" presId="urn:microsoft.com/office/officeart/2005/8/layout/hList1"/>
    <dgm:cxn modelId="{BC806233-0342-44C1-A391-9BEC4D6676F1}" srcId="{0418A5B9-4BC4-4EA7-805D-380D5B51E086}" destId="{69B16AAD-1294-41A5-94E9-D9A4A823B88C}" srcOrd="3" destOrd="0" parTransId="{A75FC69C-AEE7-4BF0-9501-AB5C30E2B945}" sibTransId="{945003A7-614A-4F69-9013-CB597064905D}"/>
    <dgm:cxn modelId="{FF1B6B39-5EF5-41C3-94C8-31A2BD55919A}" srcId="{0418A5B9-4BC4-4EA7-805D-380D5B51E086}" destId="{1A752373-BA2D-455C-8560-C7C0971CEB91}" srcOrd="4" destOrd="0" parTransId="{8D3F4F00-3844-46D2-B13F-9916759037AD}" sibTransId="{2180D9CA-4C45-4486-ABF2-674238C0A496}"/>
    <dgm:cxn modelId="{52B53A40-2BA0-493D-BA32-0AF6F82E0E90}" srcId="{44DC3C02-5BB5-475E-A329-19AA9DECE364}" destId="{B633EF75-50A9-4024-B7D6-D8BAD973BE75}" srcOrd="2" destOrd="0" parTransId="{32F8CDFB-BB36-47B9-8926-D67553415802}" sibTransId="{8BCEBDAB-6461-41FE-82E9-D9FCD8A850B9}"/>
    <dgm:cxn modelId="{52E6B44F-7CC0-7A43-939D-22950AD361DC}" type="presOf" srcId="{69B16AAD-1294-41A5-94E9-D9A4A823B88C}" destId="{C46F65AE-6EC4-9744-870D-78DD34431754}" srcOrd="0" destOrd="3" presId="urn:microsoft.com/office/officeart/2005/8/layout/hList1"/>
    <dgm:cxn modelId="{C4D34258-DCA8-49B8-B83B-D50C93D68F69}" srcId="{44DC3C02-5BB5-475E-A329-19AA9DECE364}" destId="{5AF07C34-4DFE-4C67-B307-B914FC384A7C}" srcOrd="0" destOrd="0" parTransId="{5AC21960-5819-45CF-AC09-C355E1852C3E}" sibTransId="{B48B6DC4-4571-4861-8C23-7AFF6BEB0CD1}"/>
    <dgm:cxn modelId="{BBC2075E-3AC5-6648-A315-A9118C0DAED9}" type="presOf" srcId="{0418A5B9-4BC4-4EA7-805D-380D5B51E086}" destId="{73E5D60E-80A2-2846-B02D-056EA52CA714}" srcOrd="0" destOrd="0" presId="urn:microsoft.com/office/officeart/2005/8/layout/hList1"/>
    <dgm:cxn modelId="{D1E5A768-3CA2-6544-9753-B9841D07A93F}" type="presOf" srcId="{44DC3C02-5BB5-475E-A329-19AA9DECE364}" destId="{C3FFA9E8-3D2B-8F48-BDDD-EAF2A8920F03}" srcOrd="0" destOrd="0" presId="urn:microsoft.com/office/officeart/2005/8/layout/hList1"/>
    <dgm:cxn modelId="{0DB0C77D-A1A7-4F86-BF93-AE49C9970F54}" srcId="{0418A5B9-4BC4-4EA7-805D-380D5B51E086}" destId="{A3D2ECDB-571B-4A37-81A0-D27F5C8B683B}" srcOrd="0" destOrd="0" parTransId="{DD6D27D9-41C2-457F-AE9E-175B3791DD32}" sibTransId="{19C97CF3-1D64-4093-A5CF-647027EAA21B}"/>
    <dgm:cxn modelId="{36861E7E-2F73-4457-9140-9E9B7413DA15}" srcId="{0418A5B9-4BC4-4EA7-805D-380D5B51E086}" destId="{39F7FAE5-3843-4429-8BF8-865B858A3971}" srcOrd="2" destOrd="0" parTransId="{FC9B52D1-611D-4044-8AB2-AE3E200357C6}" sibTransId="{505CD01C-4CB7-44D1-A1CE-9F5B5BBB0835}"/>
    <dgm:cxn modelId="{88210681-23D2-A44B-ABF9-C7DCEA3E2885}" type="presOf" srcId="{39F7FAE5-3843-4429-8BF8-865B858A3971}" destId="{C46F65AE-6EC4-9744-870D-78DD34431754}" srcOrd="0" destOrd="2" presId="urn:microsoft.com/office/officeart/2005/8/layout/hList1"/>
    <dgm:cxn modelId="{989CCF81-510A-4C46-90A8-DB98EB9BC774}" srcId="{44DC3C02-5BB5-475E-A329-19AA9DECE364}" destId="{32055B50-3713-48E6-B9AA-9675082EADC8}" srcOrd="3" destOrd="0" parTransId="{E4B63416-D9CD-49F9-A8B5-3486E3B84B75}" sibTransId="{B8E693AC-ACDB-4D2F-94A4-8BA607BF8059}"/>
    <dgm:cxn modelId="{F6FFB183-5722-455B-8851-2E7A1C286367}" srcId="{A35F8A5B-5C95-4A38-B2C4-57331A6FE83B}" destId="{44DC3C02-5BB5-475E-A329-19AA9DECE364}" srcOrd="0" destOrd="0" parTransId="{313D4141-8173-4D05-8222-69257915385A}" sibTransId="{09780FDF-B565-4447-BDA4-3DD9FF2C195A}"/>
    <dgm:cxn modelId="{3AF00884-E32B-BD4B-8B76-BCD8E94FB1B4}" type="presOf" srcId="{32055B50-3713-48E6-B9AA-9675082EADC8}" destId="{3D99AE37-EFF7-4145-B23A-3FB5DED6C76C}" srcOrd="0" destOrd="3" presId="urn:microsoft.com/office/officeart/2005/8/layout/hList1"/>
    <dgm:cxn modelId="{0CBC9A88-614A-4D0F-ABC6-8F37E5C80199}" srcId="{A35F8A5B-5C95-4A38-B2C4-57331A6FE83B}" destId="{0418A5B9-4BC4-4EA7-805D-380D5B51E086}" srcOrd="1" destOrd="0" parTransId="{05DCE337-B2DA-4D55-B9E2-C7CEA9349579}" sibTransId="{35D2CDE9-5691-44C4-A9DA-2DA9FDF67BD8}"/>
    <dgm:cxn modelId="{DEDA13A4-0097-4824-A44C-B56445565822}" srcId="{0418A5B9-4BC4-4EA7-805D-380D5B51E086}" destId="{D4F06FCD-89D7-401E-ABBE-BC8132550768}" srcOrd="1" destOrd="0" parTransId="{48F58476-6AA1-4E78-BF22-64D045B46D19}" sibTransId="{BE02A527-0AC9-44AF-A1EB-BF86666E54F6}"/>
    <dgm:cxn modelId="{251BBBC1-AE77-6D41-A73E-BC8FF89FD321}" type="presOf" srcId="{5AF07C34-4DFE-4C67-B307-B914FC384A7C}" destId="{3D99AE37-EFF7-4145-B23A-3FB5DED6C76C}" srcOrd="0" destOrd="0" presId="urn:microsoft.com/office/officeart/2005/8/layout/hList1"/>
    <dgm:cxn modelId="{26A33DCD-03AD-B44B-AD28-F8C555CFD9A4}" type="presOf" srcId="{588B28C4-64B8-4B52-AB01-F20FA0D1BBAE}" destId="{3D99AE37-EFF7-4145-B23A-3FB5DED6C76C}" srcOrd="0" destOrd="1" presId="urn:microsoft.com/office/officeart/2005/8/layout/hList1"/>
    <dgm:cxn modelId="{934952CD-8B27-6947-9497-D43BC3A82560}" type="presOf" srcId="{D4F06FCD-89D7-401E-ABBE-BC8132550768}" destId="{C46F65AE-6EC4-9744-870D-78DD34431754}" srcOrd="0" destOrd="1" presId="urn:microsoft.com/office/officeart/2005/8/layout/hList1"/>
    <dgm:cxn modelId="{051BFACE-3016-B749-A150-B65A0FAC2AEE}" type="presOf" srcId="{A35F8A5B-5C95-4A38-B2C4-57331A6FE83B}" destId="{C598E999-2670-BB45-AAFD-A18C04D817A0}" srcOrd="0" destOrd="0" presId="urn:microsoft.com/office/officeart/2005/8/layout/hList1"/>
    <dgm:cxn modelId="{A031BEDD-1962-3840-B751-0220ED15F5F5}" type="presOf" srcId="{B633EF75-50A9-4024-B7D6-D8BAD973BE75}" destId="{3D99AE37-EFF7-4145-B23A-3FB5DED6C76C}" srcOrd="0" destOrd="2" presId="urn:microsoft.com/office/officeart/2005/8/layout/hList1"/>
    <dgm:cxn modelId="{C21FD0E5-5763-4B43-8731-FB0DDA292B6E}" srcId="{44DC3C02-5BB5-475E-A329-19AA9DECE364}" destId="{588B28C4-64B8-4B52-AB01-F20FA0D1BBAE}" srcOrd="1" destOrd="0" parTransId="{EFD585D1-0CA3-4D72-82F3-69A14E915319}" sibTransId="{B4680EE2-A461-485C-A194-48B1BDA87A05}"/>
    <dgm:cxn modelId="{D122A5F6-0F63-EE41-AEA3-BEA3A74F84EE}" type="presOf" srcId="{A3D2ECDB-571B-4A37-81A0-D27F5C8B683B}" destId="{C46F65AE-6EC4-9744-870D-78DD34431754}" srcOrd="0" destOrd="0" presId="urn:microsoft.com/office/officeart/2005/8/layout/hList1"/>
    <dgm:cxn modelId="{B6CF8149-E167-3845-812B-4356CB0D5A9E}" type="presParOf" srcId="{C598E999-2670-BB45-AAFD-A18C04D817A0}" destId="{040A0DFE-2C6C-1040-9761-6D7573696A7B}" srcOrd="0" destOrd="0" presId="urn:microsoft.com/office/officeart/2005/8/layout/hList1"/>
    <dgm:cxn modelId="{EEF38F32-4A63-304A-B3F7-98ADE2B75615}" type="presParOf" srcId="{040A0DFE-2C6C-1040-9761-6D7573696A7B}" destId="{C3FFA9E8-3D2B-8F48-BDDD-EAF2A8920F03}" srcOrd="0" destOrd="0" presId="urn:microsoft.com/office/officeart/2005/8/layout/hList1"/>
    <dgm:cxn modelId="{0C7767D8-16CE-D74D-9BD1-01939E0BD6A2}" type="presParOf" srcId="{040A0DFE-2C6C-1040-9761-6D7573696A7B}" destId="{3D99AE37-EFF7-4145-B23A-3FB5DED6C76C}" srcOrd="1" destOrd="0" presId="urn:microsoft.com/office/officeart/2005/8/layout/hList1"/>
    <dgm:cxn modelId="{95B0A612-7C7C-604D-9121-4EBA67F1C8CE}" type="presParOf" srcId="{C598E999-2670-BB45-AAFD-A18C04D817A0}" destId="{0820222D-44C4-F14B-8C35-40251BDDC66A}" srcOrd="1" destOrd="0" presId="urn:microsoft.com/office/officeart/2005/8/layout/hList1"/>
    <dgm:cxn modelId="{FB2B1E2A-8843-0440-B542-5B5910C67078}" type="presParOf" srcId="{C598E999-2670-BB45-AAFD-A18C04D817A0}" destId="{F9D192FB-19B3-7346-9D72-61C87673F278}" srcOrd="2" destOrd="0" presId="urn:microsoft.com/office/officeart/2005/8/layout/hList1"/>
    <dgm:cxn modelId="{2D856040-F742-B448-AE90-8ABA12CFCEF3}" type="presParOf" srcId="{F9D192FB-19B3-7346-9D72-61C87673F278}" destId="{73E5D60E-80A2-2846-B02D-056EA52CA714}" srcOrd="0" destOrd="0" presId="urn:microsoft.com/office/officeart/2005/8/layout/hList1"/>
    <dgm:cxn modelId="{55C7F5BB-F92F-384A-8517-9B96580F5C4D}" type="presParOf" srcId="{F9D192FB-19B3-7346-9D72-61C87673F278}" destId="{C46F65AE-6EC4-9744-870D-78DD3443175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5F8A5B-5C95-4A38-B2C4-57331A6FE83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4DC3C02-5BB5-475E-A329-19AA9DECE364}">
      <dgm:prSet/>
      <dgm:spPr>
        <a:solidFill>
          <a:schemeClr val="accent6"/>
        </a:solidFill>
      </dgm:spPr>
      <dgm:t>
        <a:bodyPr/>
        <a:lstStyle/>
        <a:p>
          <a:r>
            <a:rPr lang="mi-NZ" b="1" dirty="0"/>
            <a:t>Mana Motuhake develops when students know:</a:t>
          </a:r>
          <a:endParaRPr lang="en-US" dirty="0"/>
        </a:p>
      </dgm:t>
    </dgm:pt>
    <dgm:pt modelId="{313D4141-8173-4D05-8222-69257915385A}" type="parTrans" cxnId="{F6FFB183-5722-455B-8851-2E7A1C286367}">
      <dgm:prSet/>
      <dgm:spPr/>
      <dgm:t>
        <a:bodyPr/>
        <a:lstStyle/>
        <a:p>
          <a:endParaRPr lang="en-US"/>
        </a:p>
      </dgm:t>
    </dgm:pt>
    <dgm:pt modelId="{09780FDF-B565-4447-BDA4-3DD9FF2C195A}" type="sibTrans" cxnId="{F6FFB183-5722-455B-8851-2E7A1C286367}">
      <dgm:prSet/>
      <dgm:spPr/>
      <dgm:t>
        <a:bodyPr/>
        <a:lstStyle/>
        <a:p>
          <a:endParaRPr lang="en-US"/>
        </a:p>
      </dgm:t>
    </dgm:pt>
    <dgm:pt modelId="{0418A5B9-4BC4-4EA7-805D-380D5B51E086}">
      <dgm:prSet/>
      <dgm:spPr>
        <a:solidFill>
          <a:schemeClr val="accent6"/>
        </a:solidFill>
      </dgm:spPr>
      <dgm:t>
        <a:bodyPr/>
        <a:lstStyle/>
        <a:p>
          <a:r>
            <a:rPr lang="en-US" b="1" dirty="0"/>
            <a:t>Students demonstrate Mana </a:t>
          </a:r>
          <a:r>
            <a:rPr lang="mi-NZ" b="1" dirty="0"/>
            <a:t>Motuhake</a:t>
          </a:r>
          <a:r>
            <a:rPr lang="en-US" b="1" dirty="0"/>
            <a:t> when they:</a:t>
          </a:r>
          <a:endParaRPr lang="en-US" dirty="0"/>
        </a:p>
      </dgm:t>
    </dgm:pt>
    <dgm:pt modelId="{05DCE337-B2DA-4D55-B9E2-C7CEA9349579}" type="parTrans" cxnId="{0CBC9A88-614A-4D0F-ABC6-8F37E5C80199}">
      <dgm:prSet/>
      <dgm:spPr/>
      <dgm:t>
        <a:bodyPr/>
        <a:lstStyle/>
        <a:p>
          <a:endParaRPr lang="en-US"/>
        </a:p>
      </dgm:t>
    </dgm:pt>
    <dgm:pt modelId="{35D2CDE9-5691-44C4-A9DA-2DA9FDF67BD8}" type="sibTrans" cxnId="{0CBC9A88-614A-4D0F-ABC6-8F37E5C80199}">
      <dgm:prSet/>
      <dgm:spPr/>
      <dgm:t>
        <a:bodyPr/>
        <a:lstStyle/>
        <a:p>
          <a:endParaRPr lang="en-US"/>
        </a:p>
      </dgm:t>
    </dgm:pt>
    <dgm:pt modelId="{A3D2ECDB-571B-4A37-81A0-D27F5C8B683B}">
      <dgm:prSet/>
      <dgm:spPr>
        <a:solidFill>
          <a:schemeClr val="accent6">
            <a:lumMod val="60000"/>
            <a:lumOff val="40000"/>
            <a:alpha val="90000"/>
          </a:schemeClr>
        </a:solidFill>
      </dgm:spPr>
      <dgm:t>
        <a:bodyPr/>
        <a:lstStyle/>
        <a:p>
          <a:r>
            <a:rPr lang="mi-NZ" dirty="0"/>
            <a:t>feel proud to be a member of their cultural group. </a:t>
          </a:r>
          <a:endParaRPr lang="en-US" dirty="0"/>
        </a:p>
      </dgm:t>
    </dgm:pt>
    <dgm:pt modelId="{DD6D27D9-41C2-457F-AE9E-175B3791DD32}" type="parTrans" cxnId="{0DB0C77D-A1A7-4F86-BF93-AE49C9970F54}">
      <dgm:prSet/>
      <dgm:spPr/>
      <dgm:t>
        <a:bodyPr/>
        <a:lstStyle/>
        <a:p>
          <a:endParaRPr lang="en-US"/>
        </a:p>
      </dgm:t>
    </dgm:pt>
    <dgm:pt modelId="{19C97CF3-1D64-4093-A5CF-647027EAA21B}" type="sibTrans" cxnId="{0DB0C77D-A1A7-4F86-BF93-AE49C9970F54}">
      <dgm:prSet/>
      <dgm:spPr/>
      <dgm:t>
        <a:bodyPr/>
        <a:lstStyle/>
        <a:p>
          <a:endParaRPr lang="en-US"/>
        </a:p>
      </dgm:t>
    </dgm:pt>
    <dgm:pt modelId="{F821318F-99BD-B749-A336-40775D76841D}">
      <dgm:prSet/>
      <dgm:spPr>
        <a:solidFill>
          <a:schemeClr val="accent6">
            <a:lumMod val="60000"/>
            <a:lumOff val="40000"/>
            <a:alpha val="90000"/>
          </a:schemeClr>
        </a:solidFill>
      </dgm:spPr>
      <dgm:t>
        <a:bodyPr/>
        <a:lstStyle/>
        <a:p>
          <a:r>
            <a:rPr lang="mi-NZ"/>
            <a:t>they have positive role models that they aspire to be like. </a:t>
          </a:r>
          <a:endParaRPr lang="mi-NZ" dirty="0"/>
        </a:p>
      </dgm:t>
    </dgm:pt>
    <dgm:pt modelId="{859F43DD-17DD-BB4A-B0B7-BD377B44BE3E}" type="parTrans" cxnId="{D330E6AF-A355-FF49-BEA0-104873A7C43D}">
      <dgm:prSet/>
      <dgm:spPr/>
      <dgm:t>
        <a:bodyPr/>
        <a:lstStyle/>
        <a:p>
          <a:endParaRPr lang="en-GB"/>
        </a:p>
      </dgm:t>
    </dgm:pt>
    <dgm:pt modelId="{11BC23B7-5241-414F-865D-6743F59F5201}" type="sibTrans" cxnId="{D330E6AF-A355-FF49-BEA0-104873A7C43D}">
      <dgm:prSet/>
      <dgm:spPr/>
      <dgm:t>
        <a:bodyPr/>
        <a:lstStyle/>
        <a:p>
          <a:endParaRPr lang="en-GB"/>
        </a:p>
      </dgm:t>
    </dgm:pt>
    <dgm:pt modelId="{7BC9B4EB-B870-AD43-B5A9-C181BDF485D2}">
      <dgm:prSet/>
      <dgm:spPr>
        <a:solidFill>
          <a:schemeClr val="accent6">
            <a:lumMod val="60000"/>
            <a:lumOff val="40000"/>
            <a:alpha val="90000"/>
          </a:schemeClr>
        </a:solidFill>
      </dgm:spPr>
      <dgm:t>
        <a:bodyPr/>
        <a:lstStyle/>
        <a:p>
          <a:r>
            <a:rPr lang="mi-NZ" dirty="0"/>
            <a:t>their language, culture and identity are an asset </a:t>
          </a:r>
        </a:p>
      </dgm:t>
    </dgm:pt>
    <dgm:pt modelId="{89E2FAD4-1712-AD48-B7E9-095B62E4CBEF}" type="parTrans" cxnId="{3D2A85C3-2834-0541-9AFB-C9F6AE9B518E}">
      <dgm:prSet/>
      <dgm:spPr/>
      <dgm:t>
        <a:bodyPr/>
        <a:lstStyle/>
        <a:p>
          <a:endParaRPr lang="en-GB"/>
        </a:p>
      </dgm:t>
    </dgm:pt>
    <dgm:pt modelId="{403C6137-C523-0B4E-8753-B37A79A4A9C4}" type="sibTrans" cxnId="{3D2A85C3-2834-0541-9AFB-C9F6AE9B518E}">
      <dgm:prSet/>
      <dgm:spPr/>
      <dgm:t>
        <a:bodyPr/>
        <a:lstStyle/>
        <a:p>
          <a:endParaRPr lang="en-GB"/>
        </a:p>
      </dgm:t>
    </dgm:pt>
    <dgm:pt modelId="{441F9BE7-8991-F14A-878B-7184D425E36F}">
      <dgm:prSet/>
      <dgm:spPr>
        <a:solidFill>
          <a:schemeClr val="accent6">
            <a:lumMod val="60000"/>
            <a:lumOff val="40000"/>
            <a:alpha val="90000"/>
          </a:schemeClr>
        </a:solidFill>
      </dgm:spPr>
      <dgm:t>
        <a:bodyPr/>
        <a:lstStyle/>
        <a:p>
          <a:r>
            <a:rPr lang="mi-NZ" dirty="0"/>
            <a:t>that many people from their cultural group have achieved success</a:t>
          </a:r>
        </a:p>
      </dgm:t>
    </dgm:pt>
    <dgm:pt modelId="{EA2C20CD-4457-6843-8A5C-468531E0B827}" type="parTrans" cxnId="{F6C4CF96-3792-9C4A-940E-25AB448D6719}">
      <dgm:prSet/>
      <dgm:spPr/>
      <dgm:t>
        <a:bodyPr/>
        <a:lstStyle/>
        <a:p>
          <a:endParaRPr lang="en-GB"/>
        </a:p>
      </dgm:t>
    </dgm:pt>
    <dgm:pt modelId="{ADC1C6CF-4CFF-5743-982A-43834389EE7E}" type="sibTrans" cxnId="{F6C4CF96-3792-9C4A-940E-25AB448D6719}">
      <dgm:prSet/>
      <dgm:spPr/>
      <dgm:t>
        <a:bodyPr/>
        <a:lstStyle/>
        <a:p>
          <a:endParaRPr lang="en-GB"/>
        </a:p>
      </dgm:t>
    </dgm:pt>
    <dgm:pt modelId="{A625280C-B6C7-0443-A6D2-13CEB4B0A054}">
      <dgm:prSet/>
      <dgm:spPr>
        <a:solidFill>
          <a:schemeClr val="accent6">
            <a:lumMod val="60000"/>
            <a:lumOff val="40000"/>
            <a:alpha val="90000"/>
          </a:schemeClr>
        </a:solidFill>
      </dgm:spPr>
      <dgm:t>
        <a:bodyPr/>
        <a:lstStyle/>
        <a:p>
          <a:r>
            <a:rPr lang="en-NZ" dirty="0"/>
            <a:t>how to manage their time to get important work completed</a:t>
          </a:r>
          <a:endParaRPr lang="mi-NZ" dirty="0"/>
        </a:p>
      </dgm:t>
    </dgm:pt>
    <dgm:pt modelId="{45F61FD7-7031-D243-BFB0-1224BB19689B}" type="parTrans" cxnId="{682DC140-856B-2E42-A61A-947DAFE411CC}">
      <dgm:prSet/>
      <dgm:spPr/>
      <dgm:t>
        <a:bodyPr/>
        <a:lstStyle/>
        <a:p>
          <a:endParaRPr lang="en-GB"/>
        </a:p>
      </dgm:t>
    </dgm:pt>
    <dgm:pt modelId="{EA82ECEC-1228-6946-897F-A4275F434EF7}" type="sibTrans" cxnId="{682DC140-856B-2E42-A61A-947DAFE411CC}">
      <dgm:prSet/>
      <dgm:spPr/>
      <dgm:t>
        <a:bodyPr/>
        <a:lstStyle/>
        <a:p>
          <a:endParaRPr lang="en-GB"/>
        </a:p>
      </dgm:t>
    </dgm:pt>
    <dgm:pt modelId="{BB808B1D-B9D7-354C-BC4F-F575A06243B5}">
      <dgm:prSet/>
      <dgm:spPr>
        <a:solidFill>
          <a:schemeClr val="accent6">
            <a:lumMod val="60000"/>
            <a:lumOff val="40000"/>
            <a:alpha val="90000"/>
          </a:schemeClr>
        </a:solidFill>
      </dgm:spPr>
      <dgm:t>
        <a:bodyPr/>
        <a:lstStyle/>
        <a:p>
          <a:r>
            <a:rPr lang="mi-NZ"/>
            <a:t>communicate with clarity and confidence</a:t>
          </a:r>
          <a:endParaRPr lang="mi-NZ" dirty="0"/>
        </a:p>
      </dgm:t>
    </dgm:pt>
    <dgm:pt modelId="{790A082A-6669-5349-82C4-77A9B3DAB9FA}" type="parTrans" cxnId="{AEA79AD9-EBA6-0D44-BC17-929719470D02}">
      <dgm:prSet/>
      <dgm:spPr/>
      <dgm:t>
        <a:bodyPr/>
        <a:lstStyle/>
        <a:p>
          <a:endParaRPr lang="en-GB"/>
        </a:p>
      </dgm:t>
    </dgm:pt>
    <dgm:pt modelId="{9BCE0A19-3F4C-0444-B1ED-05CE751851E3}" type="sibTrans" cxnId="{AEA79AD9-EBA6-0D44-BC17-929719470D02}">
      <dgm:prSet/>
      <dgm:spPr/>
      <dgm:t>
        <a:bodyPr/>
        <a:lstStyle/>
        <a:p>
          <a:endParaRPr lang="en-GB"/>
        </a:p>
      </dgm:t>
    </dgm:pt>
    <dgm:pt modelId="{E40373C8-F59E-F342-BD73-A4DD501DBB1F}">
      <dgm:prSet/>
      <dgm:spPr>
        <a:solidFill>
          <a:schemeClr val="accent6">
            <a:lumMod val="60000"/>
            <a:lumOff val="40000"/>
            <a:alpha val="90000"/>
          </a:schemeClr>
        </a:solidFill>
      </dgm:spPr>
      <dgm:t>
        <a:bodyPr/>
        <a:lstStyle/>
        <a:p>
          <a:r>
            <a:rPr lang="mi-NZ"/>
            <a:t>come to school regularly, on-time and ready to learn</a:t>
          </a:r>
          <a:endParaRPr lang="mi-NZ" dirty="0"/>
        </a:p>
      </dgm:t>
    </dgm:pt>
    <dgm:pt modelId="{960B012A-ACF4-1E4E-9EC8-BA3A83E5B32E}" type="parTrans" cxnId="{F81CE509-F088-D547-924B-368CE88327BE}">
      <dgm:prSet/>
      <dgm:spPr/>
      <dgm:t>
        <a:bodyPr/>
        <a:lstStyle/>
        <a:p>
          <a:endParaRPr lang="en-GB"/>
        </a:p>
      </dgm:t>
    </dgm:pt>
    <dgm:pt modelId="{9BD814C0-A857-AF41-89BB-B0A524D3C53D}" type="sibTrans" cxnId="{F81CE509-F088-D547-924B-368CE88327BE}">
      <dgm:prSet/>
      <dgm:spPr/>
      <dgm:t>
        <a:bodyPr/>
        <a:lstStyle/>
        <a:p>
          <a:endParaRPr lang="en-GB"/>
        </a:p>
      </dgm:t>
    </dgm:pt>
    <dgm:pt modelId="{2B45C182-4C87-2A41-AF69-CD7FD05A36D8}">
      <dgm:prSet/>
      <dgm:spPr>
        <a:solidFill>
          <a:schemeClr val="accent6">
            <a:lumMod val="60000"/>
            <a:lumOff val="40000"/>
            <a:alpha val="90000"/>
          </a:schemeClr>
        </a:solidFill>
      </dgm:spPr>
      <dgm:t>
        <a:bodyPr/>
        <a:lstStyle/>
        <a:p>
          <a:r>
            <a:rPr lang="mi-NZ"/>
            <a:t>set goals and complete tasks to the best of their ability</a:t>
          </a:r>
          <a:endParaRPr lang="mi-NZ" dirty="0"/>
        </a:p>
      </dgm:t>
    </dgm:pt>
    <dgm:pt modelId="{5D7AF5F3-8591-DA4F-8832-35E62BE25181}" type="parTrans" cxnId="{AC59CB2B-0074-044E-AED0-2FCBD2789078}">
      <dgm:prSet/>
      <dgm:spPr/>
      <dgm:t>
        <a:bodyPr/>
        <a:lstStyle/>
        <a:p>
          <a:endParaRPr lang="en-GB"/>
        </a:p>
      </dgm:t>
    </dgm:pt>
    <dgm:pt modelId="{68BD510F-B18F-9C41-98C8-6DBE42DB4242}" type="sibTrans" cxnId="{AC59CB2B-0074-044E-AED0-2FCBD2789078}">
      <dgm:prSet/>
      <dgm:spPr/>
      <dgm:t>
        <a:bodyPr/>
        <a:lstStyle/>
        <a:p>
          <a:endParaRPr lang="en-GB"/>
        </a:p>
      </dgm:t>
    </dgm:pt>
    <dgm:pt modelId="{2AF616E9-646F-704C-BBB3-F4DA1EC0B64F}">
      <dgm:prSet/>
      <dgm:spPr>
        <a:solidFill>
          <a:schemeClr val="accent6">
            <a:lumMod val="60000"/>
            <a:lumOff val="40000"/>
            <a:alpha val="90000"/>
          </a:schemeClr>
        </a:solidFill>
      </dgm:spPr>
      <dgm:t>
        <a:bodyPr/>
        <a:lstStyle/>
        <a:p>
          <a:r>
            <a:rPr lang="mi-NZ"/>
            <a:t>use creativity and imagination to problem-solve and innovate</a:t>
          </a:r>
          <a:endParaRPr lang="mi-NZ" dirty="0"/>
        </a:p>
      </dgm:t>
    </dgm:pt>
    <dgm:pt modelId="{601C1553-9B52-C947-AF79-8240A162C0A2}" type="parTrans" cxnId="{3830780D-97D2-1F46-833C-EB3BE68ABEFA}">
      <dgm:prSet/>
      <dgm:spPr/>
      <dgm:t>
        <a:bodyPr/>
        <a:lstStyle/>
        <a:p>
          <a:endParaRPr lang="en-GB"/>
        </a:p>
      </dgm:t>
    </dgm:pt>
    <dgm:pt modelId="{BD3113AA-7249-A545-814D-28FD4C53EF96}" type="sibTrans" cxnId="{3830780D-97D2-1F46-833C-EB3BE68ABEFA}">
      <dgm:prSet/>
      <dgm:spPr/>
      <dgm:t>
        <a:bodyPr/>
        <a:lstStyle/>
        <a:p>
          <a:endParaRPr lang="en-GB"/>
        </a:p>
      </dgm:t>
    </dgm:pt>
    <dgm:pt modelId="{C504A81D-7BC2-6343-B9F3-0E80E64EB07D}">
      <dgm:prSet/>
      <dgm:spPr>
        <a:solidFill>
          <a:schemeClr val="accent6">
            <a:lumMod val="60000"/>
            <a:lumOff val="40000"/>
            <a:alpha val="90000"/>
          </a:schemeClr>
        </a:solidFill>
      </dgm:spPr>
      <dgm:t>
        <a:bodyPr/>
        <a:lstStyle/>
        <a:p>
          <a:r>
            <a:rPr lang="mi-NZ" dirty="0"/>
            <a:t>self-assess and make improvements </a:t>
          </a:r>
        </a:p>
      </dgm:t>
    </dgm:pt>
    <dgm:pt modelId="{55BB2DE5-765C-1B43-95E2-8D3DA0607FD4}" type="parTrans" cxnId="{C5299F40-A0EC-384E-BF63-BA44947A5174}">
      <dgm:prSet/>
      <dgm:spPr/>
      <dgm:t>
        <a:bodyPr/>
        <a:lstStyle/>
        <a:p>
          <a:endParaRPr lang="en-GB"/>
        </a:p>
      </dgm:t>
    </dgm:pt>
    <dgm:pt modelId="{BB16DB84-1AD5-2245-8B32-827B327FCAED}" type="sibTrans" cxnId="{C5299F40-A0EC-384E-BF63-BA44947A5174}">
      <dgm:prSet/>
      <dgm:spPr/>
      <dgm:t>
        <a:bodyPr/>
        <a:lstStyle/>
        <a:p>
          <a:endParaRPr lang="en-GB"/>
        </a:p>
      </dgm:t>
    </dgm:pt>
    <dgm:pt modelId="{C598E999-2670-BB45-AAFD-A18C04D817A0}" type="pres">
      <dgm:prSet presAssocID="{A35F8A5B-5C95-4A38-B2C4-57331A6FE83B}" presName="Name0" presStyleCnt="0">
        <dgm:presLayoutVars>
          <dgm:dir/>
          <dgm:animLvl val="lvl"/>
          <dgm:resizeHandles val="exact"/>
        </dgm:presLayoutVars>
      </dgm:prSet>
      <dgm:spPr/>
    </dgm:pt>
    <dgm:pt modelId="{040A0DFE-2C6C-1040-9761-6D7573696A7B}" type="pres">
      <dgm:prSet presAssocID="{44DC3C02-5BB5-475E-A329-19AA9DECE364}" presName="composite" presStyleCnt="0"/>
      <dgm:spPr/>
    </dgm:pt>
    <dgm:pt modelId="{C3FFA9E8-3D2B-8F48-BDDD-EAF2A8920F03}" type="pres">
      <dgm:prSet presAssocID="{44DC3C02-5BB5-475E-A329-19AA9DECE364}" presName="parTx" presStyleLbl="alignNode1" presStyleIdx="0" presStyleCnt="2">
        <dgm:presLayoutVars>
          <dgm:chMax val="0"/>
          <dgm:chPref val="0"/>
          <dgm:bulletEnabled val="1"/>
        </dgm:presLayoutVars>
      </dgm:prSet>
      <dgm:spPr/>
    </dgm:pt>
    <dgm:pt modelId="{3D99AE37-EFF7-4145-B23A-3FB5DED6C76C}" type="pres">
      <dgm:prSet presAssocID="{44DC3C02-5BB5-475E-A329-19AA9DECE364}" presName="desTx" presStyleLbl="alignAccFollowNode1" presStyleIdx="0" presStyleCnt="2">
        <dgm:presLayoutVars>
          <dgm:bulletEnabled val="1"/>
        </dgm:presLayoutVars>
      </dgm:prSet>
      <dgm:spPr/>
    </dgm:pt>
    <dgm:pt modelId="{0820222D-44C4-F14B-8C35-40251BDDC66A}" type="pres">
      <dgm:prSet presAssocID="{09780FDF-B565-4447-BDA4-3DD9FF2C195A}" presName="space" presStyleCnt="0"/>
      <dgm:spPr/>
    </dgm:pt>
    <dgm:pt modelId="{F9D192FB-19B3-7346-9D72-61C87673F278}" type="pres">
      <dgm:prSet presAssocID="{0418A5B9-4BC4-4EA7-805D-380D5B51E086}" presName="composite" presStyleCnt="0"/>
      <dgm:spPr/>
    </dgm:pt>
    <dgm:pt modelId="{73E5D60E-80A2-2846-B02D-056EA52CA714}" type="pres">
      <dgm:prSet presAssocID="{0418A5B9-4BC4-4EA7-805D-380D5B51E086}" presName="parTx" presStyleLbl="alignNode1" presStyleIdx="1" presStyleCnt="2">
        <dgm:presLayoutVars>
          <dgm:chMax val="0"/>
          <dgm:chPref val="0"/>
          <dgm:bulletEnabled val="1"/>
        </dgm:presLayoutVars>
      </dgm:prSet>
      <dgm:spPr/>
    </dgm:pt>
    <dgm:pt modelId="{C46F65AE-6EC4-9744-870D-78DD34431754}" type="pres">
      <dgm:prSet presAssocID="{0418A5B9-4BC4-4EA7-805D-380D5B51E086}" presName="desTx" presStyleLbl="alignAccFollowNode1" presStyleIdx="1" presStyleCnt="2">
        <dgm:presLayoutVars>
          <dgm:bulletEnabled val="1"/>
        </dgm:presLayoutVars>
      </dgm:prSet>
      <dgm:spPr/>
    </dgm:pt>
  </dgm:ptLst>
  <dgm:cxnLst>
    <dgm:cxn modelId="{58BB1105-98AE-E54E-84C8-EBDDA0CD9CA4}" type="presOf" srcId="{E40373C8-F59E-F342-BD73-A4DD501DBB1F}" destId="{C46F65AE-6EC4-9744-870D-78DD34431754}" srcOrd="0" destOrd="2" presId="urn:microsoft.com/office/officeart/2005/8/layout/hList1"/>
    <dgm:cxn modelId="{F81CE509-F088-D547-924B-368CE88327BE}" srcId="{0418A5B9-4BC4-4EA7-805D-380D5B51E086}" destId="{E40373C8-F59E-F342-BD73-A4DD501DBB1F}" srcOrd="2" destOrd="0" parTransId="{960B012A-ACF4-1E4E-9EC8-BA3A83E5B32E}" sibTransId="{9BD814C0-A857-AF41-89BB-B0A524D3C53D}"/>
    <dgm:cxn modelId="{3830780D-97D2-1F46-833C-EB3BE68ABEFA}" srcId="{0418A5B9-4BC4-4EA7-805D-380D5B51E086}" destId="{2AF616E9-646F-704C-BBB3-F4DA1EC0B64F}" srcOrd="4" destOrd="0" parTransId="{601C1553-9B52-C947-AF79-8240A162C0A2}" sibTransId="{BD3113AA-7249-A545-814D-28FD4C53EF96}"/>
    <dgm:cxn modelId="{AC59CB2B-0074-044E-AED0-2FCBD2789078}" srcId="{0418A5B9-4BC4-4EA7-805D-380D5B51E086}" destId="{2B45C182-4C87-2A41-AF69-CD7FD05A36D8}" srcOrd="3" destOrd="0" parTransId="{5D7AF5F3-8591-DA4F-8832-35E62BE25181}" sibTransId="{68BD510F-B18F-9C41-98C8-6DBE42DB4242}"/>
    <dgm:cxn modelId="{9108CD2C-D266-4B42-A34C-7622F21B7DF2}" type="presOf" srcId="{F821318F-99BD-B749-A336-40775D76841D}" destId="{3D99AE37-EFF7-4145-B23A-3FB5DED6C76C}" srcOrd="0" destOrd="0" presId="urn:microsoft.com/office/officeart/2005/8/layout/hList1"/>
    <dgm:cxn modelId="{C5299F40-A0EC-384E-BF63-BA44947A5174}" srcId="{0418A5B9-4BC4-4EA7-805D-380D5B51E086}" destId="{C504A81D-7BC2-6343-B9F3-0E80E64EB07D}" srcOrd="5" destOrd="0" parTransId="{55BB2DE5-765C-1B43-95E2-8D3DA0607FD4}" sibTransId="{BB16DB84-1AD5-2245-8B32-827B327FCAED}"/>
    <dgm:cxn modelId="{682DC140-856B-2E42-A61A-947DAFE411CC}" srcId="{44DC3C02-5BB5-475E-A329-19AA9DECE364}" destId="{A625280C-B6C7-0443-A6D2-13CEB4B0A054}" srcOrd="3" destOrd="0" parTransId="{45F61FD7-7031-D243-BFB0-1224BB19689B}" sibTransId="{EA82ECEC-1228-6946-897F-A4275F434EF7}"/>
    <dgm:cxn modelId="{A679F756-2E98-9847-BF35-BB348DF7821C}" type="presOf" srcId="{2AF616E9-646F-704C-BBB3-F4DA1EC0B64F}" destId="{C46F65AE-6EC4-9744-870D-78DD34431754}" srcOrd="0" destOrd="4" presId="urn:microsoft.com/office/officeart/2005/8/layout/hList1"/>
    <dgm:cxn modelId="{BBC2075E-3AC5-6648-A315-A9118C0DAED9}" type="presOf" srcId="{0418A5B9-4BC4-4EA7-805D-380D5B51E086}" destId="{73E5D60E-80A2-2846-B02D-056EA52CA714}" srcOrd="0" destOrd="0" presId="urn:microsoft.com/office/officeart/2005/8/layout/hList1"/>
    <dgm:cxn modelId="{D1E5A768-3CA2-6544-9753-B9841D07A93F}" type="presOf" srcId="{44DC3C02-5BB5-475E-A329-19AA9DECE364}" destId="{C3FFA9E8-3D2B-8F48-BDDD-EAF2A8920F03}" srcOrd="0" destOrd="0" presId="urn:microsoft.com/office/officeart/2005/8/layout/hList1"/>
    <dgm:cxn modelId="{0DB0C77D-A1A7-4F86-BF93-AE49C9970F54}" srcId="{0418A5B9-4BC4-4EA7-805D-380D5B51E086}" destId="{A3D2ECDB-571B-4A37-81A0-D27F5C8B683B}" srcOrd="0" destOrd="0" parTransId="{DD6D27D9-41C2-457F-AE9E-175B3791DD32}" sibTransId="{19C97CF3-1D64-4093-A5CF-647027EAA21B}"/>
    <dgm:cxn modelId="{20753280-1C5B-284E-9F06-30F163A64BB0}" type="presOf" srcId="{A625280C-B6C7-0443-A6D2-13CEB4B0A054}" destId="{3D99AE37-EFF7-4145-B23A-3FB5DED6C76C}" srcOrd="0" destOrd="3" presId="urn:microsoft.com/office/officeart/2005/8/layout/hList1"/>
    <dgm:cxn modelId="{F6FFB183-5722-455B-8851-2E7A1C286367}" srcId="{A35F8A5B-5C95-4A38-B2C4-57331A6FE83B}" destId="{44DC3C02-5BB5-475E-A329-19AA9DECE364}" srcOrd="0" destOrd="0" parTransId="{313D4141-8173-4D05-8222-69257915385A}" sibTransId="{09780FDF-B565-4447-BDA4-3DD9FF2C195A}"/>
    <dgm:cxn modelId="{0CBC9A88-614A-4D0F-ABC6-8F37E5C80199}" srcId="{A35F8A5B-5C95-4A38-B2C4-57331A6FE83B}" destId="{0418A5B9-4BC4-4EA7-805D-380D5B51E086}" srcOrd="1" destOrd="0" parTransId="{05DCE337-B2DA-4D55-B9E2-C7CEA9349579}" sibTransId="{35D2CDE9-5691-44C4-A9DA-2DA9FDF67BD8}"/>
    <dgm:cxn modelId="{E7017191-5C4D-AB45-9633-5106F7A0697C}" type="presOf" srcId="{2B45C182-4C87-2A41-AF69-CD7FD05A36D8}" destId="{C46F65AE-6EC4-9744-870D-78DD34431754}" srcOrd="0" destOrd="3" presId="urn:microsoft.com/office/officeart/2005/8/layout/hList1"/>
    <dgm:cxn modelId="{F6C4CF96-3792-9C4A-940E-25AB448D6719}" srcId="{44DC3C02-5BB5-475E-A329-19AA9DECE364}" destId="{441F9BE7-8991-F14A-878B-7184D425E36F}" srcOrd="2" destOrd="0" parTransId="{EA2C20CD-4457-6843-8A5C-468531E0B827}" sibTransId="{ADC1C6CF-4CFF-5743-982A-43834389EE7E}"/>
    <dgm:cxn modelId="{8BBEE996-5AD9-C849-88D1-8AF8FCEDE484}" type="presOf" srcId="{441F9BE7-8991-F14A-878B-7184D425E36F}" destId="{3D99AE37-EFF7-4145-B23A-3FB5DED6C76C}" srcOrd="0" destOrd="2" presId="urn:microsoft.com/office/officeart/2005/8/layout/hList1"/>
    <dgm:cxn modelId="{5ABDD0A7-A563-4F48-BFE9-D63421A68FDF}" type="presOf" srcId="{7BC9B4EB-B870-AD43-B5A9-C181BDF485D2}" destId="{3D99AE37-EFF7-4145-B23A-3FB5DED6C76C}" srcOrd="0" destOrd="1" presId="urn:microsoft.com/office/officeart/2005/8/layout/hList1"/>
    <dgm:cxn modelId="{D330E6AF-A355-FF49-BEA0-104873A7C43D}" srcId="{44DC3C02-5BB5-475E-A329-19AA9DECE364}" destId="{F821318F-99BD-B749-A336-40775D76841D}" srcOrd="0" destOrd="0" parTransId="{859F43DD-17DD-BB4A-B0B7-BD377B44BE3E}" sibTransId="{11BC23B7-5241-414F-865D-6743F59F5201}"/>
    <dgm:cxn modelId="{6A261BB5-C732-5E48-AA6E-C15DA9BE2F03}" type="presOf" srcId="{C504A81D-7BC2-6343-B9F3-0E80E64EB07D}" destId="{C46F65AE-6EC4-9744-870D-78DD34431754}" srcOrd="0" destOrd="5" presId="urn:microsoft.com/office/officeart/2005/8/layout/hList1"/>
    <dgm:cxn modelId="{104595BC-5EEE-8341-9B86-0D717C857123}" type="presOf" srcId="{BB808B1D-B9D7-354C-BC4F-F575A06243B5}" destId="{C46F65AE-6EC4-9744-870D-78DD34431754}" srcOrd="0" destOrd="1" presId="urn:microsoft.com/office/officeart/2005/8/layout/hList1"/>
    <dgm:cxn modelId="{3D2A85C3-2834-0541-9AFB-C9F6AE9B518E}" srcId="{44DC3C02-5BB5-475E-A329-19AA9DECE364}" destId="{7BC9B4EB-B870-AD43-B5A9-C181BDF485D2}" srcOrd="1" destOrd="0" parTransId="{89E2FAD4-1712-AD48-B7E9-095B62E4CBEF}" sibTransId="{403C6137-C523-0B4E-8753-B37A79A4A9C4}"/>
    <dgm:cxn modelId="{051BFACE-3016-B749-A150-B65A0FAC2AEE}" type="presOf" srcId="{A35F8A5B-5C95-4A38-B2C4-57331A6FE83B}" destId="{C598E999-2670-BB45-AAFD-A18C04D817A0}" srcOrd="0" destOrd="0" presId="urn:microsoft.com/office/officeart/2005/8/layout/hList1"/>
    <dgm:cxn modelId="{AEA79AD9-EBA6-0D44-BC17-929719470D02}" srcId="{0418A5B9-4BC4-4EA7-805D-380D5B51E086}" destId="{BB808B1D-B9D7-354C-BC4F-F575A06243B5}" srcOrd="1" destOrd="0" parTransId="{790A082A-6669-5349-82C4-77A9B3DAB9FA}" sibTransId="{9BCE0A19-3F4C-0444-B1ED-05CE751851E3}"/>
    <dgm:cxn modelId="{D122A5F6-0F63-EE41-AEA3-BEA3A74F84EE}" type="presOf" srcId="{A3D2ECDB-571B-4A37-81A0-D27F5C8B683B}" destId="{C46F65AE-6EC4-9744-870D-78DD34431754}" srcOrd="0" destOrd="0" presId="urn:microsoft.com/office/officeart/2005/8/layout/hList1"/>
    <dgm:cxn modelId="{B6CF8149-E167-3845-812B-4356CB0D5A9E}" type="presParOf" srcId="{C598E999-2670-BB45-AAFD-A18C04D817A0}" destId="{040A0DFE-2C6C-1040-9761-6D7573696A7B}" srcOrd="0" destOrd="0" presId="urn:microsoft.com/office/officeart/2005/8/layout/hList1"/>
    <dgm:cxn modelId="{EEF38F32-4A63-304A-B3F7-98ADE2B75615}" type="presParOf" srcId="{040A0DFE-2C6C-1040-9761-6D7573696A7B}" destId="{C3FFA9E8-3D2B-8F48-BDDD-EAF2A8920F03}" srcOrd="0" destOrd="0" presId="urn:microsoft.com/office/officeart/2005/8/layout/hList1"/>
    <dgm:cxn modelId="{0C7767D8-16CE-D74D-9BD1-01939E0BD6A2}" type="presParOf" srcId="{040A0DFE-2C6C-1040-9761-6D7573696A7B}" destId="{3D99AE37-EFF7-4145-B23A-3FB5DED6C76C}" srcOrd="1" destOrd="0" presId="urn:microsoft.com/office/officeart/2005/8/layout/hList1"/>
    <dgm:cxn modelId="{95B0A612-7C7C-604D-9121-4EBA67F1C8CE}" type="presParOf" srcId="{C598E999-2670-BB45-AAFD-A18C04D817A0}" destId="{0820222D-44C4-F14B-8C35-40251BDDC66A}" srcOrd="1" destOrd="0" presId="urn:microsoft.com/office/officeart/2005/8/layout/hList1"/>
    <dgm:cxn modelId="{FB2B1E2A-8843-0440-B542-5B5910C67078}" type="presParOf" srcId="{C598E999-2670-BB45-AAFD-A18C04D817A0}" destId="{F9D192FB-19B3-7346-9D72-61C87673F278}" srcOrd="2" destOrd="0" presId="urn:microsoft.com/office/officeart/2005/8/layout/hList1"/>
    <dgm:cxn modelId="{2D856040-F742-B448-AE90-8ABA12CFCEF3}" type="presParOf" srcId="{F9D192FB-19B3-7346-9D72-61C87673F278}" destId="{73E5D60E-80A2-2846-B02D-056EA52CA714}" srcOrd="0" destOrd="0" presId="urn:microsoft.com/office/officeart/2005/8/layout/hList1"/>
    <dgm:cxn modelId="{55C7F5BB-F92F-384A-8517-9B96580F5C4D}" type="presParOf" srcId="{F9D192FB-19B3-7346-9D72-61C87673F278}" destId="{C46F65AE-6EC4-9744-870D-78DD3443175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5F8A5B-5C95-4A38-B2C4-57331A6FE83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4DC3C02-5BB5-475E-A329-19AA9DECE364}">
      <dgm:prSet/>
      <dgm:spPr>
        <a:solidFill>
          <a:schemeClr val="accent6"/>
        </a:solidFill>
      </dgm:spPr>
      <dgm:t>
        <a:bodyPr/>
        <a:lstStyle/>
        <a:p>
          <a:r>
            <a:rPr lang="mi-NZ" b="1" dirty="0"/>
            <a:t>Mana Tū develops when students know:</a:t>
          </a:r>
          <a:endParaRPr lang="en-US" dirty="0"/>
        </a:p>
      </dgm:t>
    </dgm:pt>
    <dgm:pt modelId="{313D4141-8173-4D05-8222-69257915385A}" type="parTrans" cxnId="{F6FFB183-5722-455B-8851-2E7A1C286367}">
      <dgm:prSet/>
      <dgm:spPr/>
      <dgm:t>
        <a:bodyPr/>
        <a:lstStyle/>
        <a:p>
          <a:endParaRPr lang="en-US"/>
        </a:p>
      </dgm:t>
    </dgm:pt>
    <dgm:pt modelId="{09780FDF-B565-4447-BDA4-3DD9FF2C195A}" type="sibTrans" cxnId="{F6FFB183-5722-455B-8851-2E7A1C286367}">
      <dgm:prSet/>
      <dgm:spPr/>
      <dgm:t>
        <a:bodyPr/>
        <a:lstStyle/>
        <a:p>
          <a:endParaRPr lang="en-US"/>
        </a:p>
      </dgm:t>
    </dgm:pt>
    <dgm:pt modelId="{5AF07C34-4DFE-4C67-B307-B914FC384A7C}">
      <dgm:prSet/>
      <dgm:spPr>
        <a:solidFill>
          <a:schemeClr val="accent6">
            <a:lumMod val="60000"/>
            <a:lumOff val="40000"/>
            <a:alpha val="90000"/>
          </a:schemeClr>
        </a:solidFill>
      </dgm:spPr>
      <dgm:t>
        <a:bodyPr/>
        <a:lstStyle/>
        <a:p>
          <a:r>
            <a:rPr lang="mi-NZ" dirty="0"/>
            <a:t>they can learn and be successful </a:t>
          </a:r>
          <a:endParaRPr lang="en-US" dirty="0"/>
        </a:p>
      </dgm:t>
    </dgm:pt>
    <dgm:pt modelId="{5AC21960-5819-45CF-AC09-C355E1852C3E}" type="parTrans" cxnId="{C4D34258-DCA8-49B8-B83B-D50C93D68F69}">
      <dgm:prSet/>
      <dgm:spPr/>
      <dgm:t>
        <a:bodyPr/>
        <a:lstStyle/>
        <a:p>
          <a:endParaRPr lang="en-US"/>
        </a:p>
      </dgm:t>
    </dgm:pt>
    <dgm:pt modelId="{B48B6DC4-4571-4861-8C23-7AFF6BEB0CD1}" type="sibTrans" cxnId="{C4D34258-DCA8-49B8-B83B-D50C93D68F69}">
      <dgm:prSet/>
      <dgm:spPr/>
      <dgm:t>
        <a:bodyPr/>
        <a:lstStyle/>
        <a:p>
          <a:endParaRPr lang="en-US"/>
        </a:p>
      </dgm:t>
    </dgm:pt>
    <dgm:pt modelId="{0418A5B9-4BC4-4EA7-805D-380D5B51E086}">
      <dgm:prSet/>
      <dgm:spPr>
        <a:solidFill>
          <a:schemeClr val="accent6"/>
        </a:solidFill>
      </dgm:spPr>
      <dgm:t>
        <a:bodyPr/>
        <a:lstStyle/>
        <a:p>
          <a:r>
            <a:rPr lang="en-US" b="1" dirty="0"/>
            <a:t>Students demonstrate Mana </a:t>
          </a:r>
          <a:r>
            <a:rPr lang="mi-NZ" b="1" dirty="0"/>
            <a:t>Tū</a:t>
          </a:r>
          <a:r>
            <a:rPr lang="en-US" b="1" dirty="0"/>
            <a:t> when they:</a:t>
          </a:r>
          <a:endParaRPr lang="en-US" dirty="0"/>
        </a:p>
      </dgm:t>
    </dgm:pt>
    <dgm:pt modelId="{05DCE337-B2DA-4D55-B9E2-C7CEA9349579}" type="parTrans" cxnId="{0CBC9A88-614A-4D0F-ABC6-8F37E5C80199}">
      <dgm:prSet/>
      <dgm:spPr/>
      <dgm:t>
        <a:bodyPr/>
        <a:lstStyle/>
        <a:p>
          <a:endParaRPr lang="en-US"/>
        </a:p>
      </dgm:t>
    </dgm:pt>
    <dgm:pt modelId="{35D2CDE9-5691-44C4-A9DA-2DA9FDF67BD8}" type="sibTrans" cxnId="{0CBC9A88-614A-4D0F-ABC6-8F37E5C80199}">
      <dgm:prSet/>
      <dgm:spPr/>
      <dgm:t>
        <a:bodyPr/>
        <a:lstStyle/>
        <a:p>
          <a:endParaRPr lang="en-US"/>
        </a:p>
      </dgm:t>
    </dgm:pt>
    <dgm:pt modelId="{A3D2ECDB-571B-4A37-81A0-D27F5C8B683B}">
      <dgm:prSet/>
      <dgm:spPr>
        <a:solidFill>
          <a:schemeClr val="accent6">
            <a:lumMod val="60000"/>
            <a:lumOff val="40000"/>
            <a:alpha val="90000"/>
          </a:schemeClr>
        </a:solidFill>
      </dgm:spPr>
      <dgm:t>
        <a:bodyPr/>
        <a:lstStyle/>
        <a:p>
          <a:r>
            <a:rPr lang="en-US" dirty="0"/>
            <a:t>respect that everyone learns differently</a:t>
          </a:r>
        </a:p>
      </dgm:t>
    </dgm:pt>
    <dgm:pt modelId="{DD6D27D9-41C2-457F-AE9E-175B3791DD32}" type="parTrans" cxnId="{0DB0C77D-A1A7-4F86-BF93-AE49C9970F54}">
      <dgm:prSet/>
      <dgm:spPr/>
      <dgm:t>
        <a:bodyPr/>
        <a:lstStyle/>
        <a:p>
          <a:endParaRPr lang="en-US"/>
        </a:p>
      </dgm:t>
    </dgm:pt>
    <dgm:pt modelId="{19C97CF3-1D64-4093-A5CF-647027EAA21B}" type="sibTrans" cxnId="{0DB0C77D-A1A7-4F86-BF93-AE49C9970F54}">
      <dgm:prSet/>
      <dgm:spPr/>
      <dgm:t>
        <a:bodyPr/>
        <a:lstStyle/>
        <a:p>
          <a:endParaRPr lang="en-US"/>
        </a:p>
      </dgm:t>
    </dgm:pt>
    <dgm:pt modelId="{02472A41-3D16-D348-A517-5513DA48CAAD}">
      <dgm:prSet/>
      <dgm:spPr>
        <a:solidFill>
          <a:schemeClr val="accent6">
            <a:lumMod val="60000"/>
            <a:lumOff val="40000"/>
            <a:alpha val="90000"/>
          </a:schemeClr>
        </a:solidFill>
      </dgm:spPr>
      <dgm:t>
        <a:bodyPr/>
        <a:lstStyle/>
        <a:p>
          <a:r>
            <a:rPr lang="mi-NZ" dirty="0"/>
            <a:t>what they are good at </a:t>
          </a:r>
        </a:p>
      </dgm:t>
    </dgm:pt>
    <dgm:pt modelId="{8F66B98E-8D3C-B244-B0AD-39E1ED055449}" type="parTrans" cxnId="{DA8BE22B-4A3D-0842-9537-0EE71413EBC4}">
      <dgm:prSet/>
      <dgm:spPr/>
      <dgm:t>
        <a:bodyPr/>
        <a:lstStyle/>
        <a:p>
          <a:endParaRPr lang="en-GB"/>
        </a:p>
      </dgm:t>
    </dgm:pt>
    <dgm:pt modelId="{F7BF57C3-58BA-DF4A-A179-D6942A871991}" type="sibTrans" cxnId="{DA8BE22B-4A3D-0842-9537-0EE71413EBC4}">
      <dgm:prSet/>
      <dgm:spPr/>
      <dgm:t>
        <a:bodyPr/>
        <a:lstStyle/>
        <a:p>
          <a:endParaRPr lang="en-GB"/>
        </a:p>
      </dgm:t>
    </dgm:pt>
    <dgm:pt modelId="{70889BF3-6594-F041-8145-A83534B205C9}">
      <dgm:prSet/>
      <dgm:spPr>
        <a:solidFill>
          <a:schemeClr val="accent6">
            <a:lumMod val="60000"/>
            <a:lumOff val="40000"/>
            <a:alpha val="90000"/>
          </a:schemeClr>
        </a:solidFill>
      </dgm:spPr>
      <dgm:t>
        <a:bodyPr/>
        <a:lstStyle/>
        <a:p>
          <a:r>
            <a:rPr lang="mi-NZ"/>
            <a:t>know what areas they need to work on </a:t>
          </a:r>
          <a:endParaRPr lang="mi-NZ" dirty="0"/>
        </a:p>
      </dgm:t>
    </dgm:pt>
    <dgm:pt modelId="{B7F2186B-2329-224E-ABA5-30B77CC472F4}" type="parTrans" cxnId="{DD7983C9-E63C-E749-838E-64AE972F1311}">
      <dgm:prSet/>
      <dgm:spPr/>
      <dgm:t>
        <a:bodyPr/>
        <a:lstStyle/>
        <a:p>
          <a:endParaRPr lang="en-GB"/>
        </a:p>
      </dgm:t>
    </dgm:pt>
    <dgm:pt modelId="{7EA1F216-4E6C-9C40-B80F-9A7A9964F108}" type="sibTrans" cxnId="{DD7983C9-E63C-E749-838E-64AE972F1311}">
      <dgm:prSet/>
      <dgm:spPr/>
      <dgm:t>
        <a:bodyPr/>
        <a:lstStyle/>
        <a:p>
          <a:endParaRPr lang="en-GB"/>
        </a:p>
      </dgm:t>
    </dgm:pt>
    <dgm:pt modelId="{FF2AA4D3-DB88-694D-9230-739D9BBD0B8A}">
      <dgm:prSet/>
      <dgm:spPr>
        <a:solidFill>
          <a:schemeClr val="accent6">
            <a:lumMod val="60000"/>
            <a:lumOff val="40000"/>
            <a:alpha val="90000"/>
          </a:schemeClr>
        </a:solidFill>
      </dgm:spPr>
      <dgm:t>
        <a:bodyPr/>
        <a:lstStyle/>
        <a:p>
          <a:r>
            <a:rPr lang="mi-NZ" dirty="0"/>
            <a:t>they can </a:t>
          </a:r>
          <a:r>
            <a:rPr lang="en-US" dirty="0"/>
            <a:t>achieve their goals with hard work, determination, and a “never give up” attitude. </a:t>
          </a:r>
        </a:p>
      </dgm:t>
    </dgm:pt>
    <dgm:pt modelId="{73E85E72-3C4C-F64E-80DF-5EA0565EDFD7}" type="parTrans" cxnId="{38C5430D-6649-A846-A8EF-FDD70ACF1AE6}">
      <dgm:prSet/>
      <dgm:spPr/>
      <dgm:t>
        <a:bodyPr/>
        <a:lstStyle/>
        <a:p>
          <a:endParaRPr lang="en-GB"/>
        </a:p>
      </dgm:t>
    </dgm:pt>
    <dgm:pt modelId="{0DACC0E2-DADE-8341-B21D-7C901F87997F}" type="sibTrans" cxnId="{38C5430D-6649-A846-A8EF-FDD70ACF1AE6}">
      <dgm:prSet/>
      <dgm:spPr/>
      <dgm:t>
        <a:bodyPr/>
        <a:lstStyle/>
        <a:p>
          <a:endParaRPr lang="en-GB"/>
        </a:p>
      </dgm:t>
    </dgm:pt>
    <dgm:pt modelId="{A39DF1D0-B5EA-5743-8F37-A63E88EBFB99}">
      <dgm:prSet/>
      <dgm:spPr>
        <a:solidFill>
          <a:schemeClr val="accent6">
            <a:lumMod val="60000"/>
            <a:lumOff val="40000"/>
            <a:alpha val="90000"/>
          </a:schemeClr>
        </a:solidFill>
      </dgm:spPr>
      <dgm:t>
        <a:bodyPr/>
        <a:lstStyle/>
        <a:p>
          <a:r>
            <a:rPr lang="en-US"/>
            <a:t>are a generous, kind and humble classmate. </a:t>
          </a:r>
          <a:endParaRPr lang="en-US" dirty="0"/>
        </a:p>
      </dgm:t>
    </dgm:pt>
    <dgm:pt modelId="{3E80BF99-7CD1-624C-B51F-6248EF07FC9F}" type="parTrans" cxnId="{15E822AF-B459-684B-925D-4D288FBFBA49}">
      <dgm:prSet/>
      <dgm:spPr/>
      <dgm:t>
        <a:bodyPr/>
        <a:lstStyle/>
        <a:p>
          <a:endParaRPr lang="en-GB"/>
        </a:p>
      </dgm:t>
    </dgm:pt>
    <dgm:pt modelId="{C95DC0F2-0245-DE41-99AA-2E05D1DD3FAC}" type="sibTrans" cxnId="{15E822AF-B459-684B-925D-4D288FBFBA49}">
      <dgm:prSet/>
      <dgm:spPr/>
      <dgm:t>
        <a:bodyPr/>
        <a:lstStyle/>
        <a:p>
          <a:endParaRPr lang="en-GB"/>
        </a:p>
      </dgm:t>
    </dgm:pt>
    <dgm:pt modelId="{272ABF8B-8520-474C-85AE-815C0183C39E}">
      <dgm:prSet/>
      <dgm:spPr>
        <a:solidFill>
          <a:schemeClr val="accent6">
            <a:lumMod val="60000"/>
            <a:lumOff val="40000"/>
            <a:alpha val="90000"/>
          </a:schemeClr>
        </a:solidFill>
      </dgm:spPr>
      <dgm:t>
        <a:bodyPr/>
        <a:lstStyle/>
        <a:p>
          <a:r>
            <a:rPr lang="en-US" dirty="0"/>
            <a:t>show gratitude when learning from others who think about the world differently to them.</a:t>
          </a:r>
        </a:p>
      </dgm:t>
    </dgm:pt>
    <dgm:pt modelId="{9E173D26-C077-0D42-A307-AC1BA4C5CACB}" type="parTrans" cxnId="{F59F3A93-82F3-E04F-AD78-2C487F12FE49}">
      <dgm:prSet/>
      <dgm:spPr/>
      <dgm:t>
        <a:bodyPr/>
        <a:lstStyle/>
        <a:p>
          <a:endParaRPr lang="en-GB"/>
        </a:p>
      </dgm:t>
    </dgm:pt>
    <dgm:pt modelId="{8E7BD807-D1D3-0446-A865-3B7F87FF41D2}" type="sibTrans" cxnId="{F59F3A93-82F3-E04F-AD78-2C487F12FE49}">
      <dgm:prSet/>
      <dgm:spPr/>
      <dgm:t>
        <a:bodyPr/>
        <a:lstStyle/>
        <a:p>
          <a:endParaRPr lang="en-GB"/>
        </a:p>
      </dgm:t>
    </dgm:pt>
    <dgm:pt modelId="{C1B2463E-511E-5D40-8F4D-63E91B2AEE93}">
      <dgm:prSet/>
      <dgm:spPr>
        <a:solidFill>
          <a:schemeClr val="accent6">
            <a:lumMod val="60000"/>
            <a:lumOff val="40000"/>
            <a:alpha val="90000"/>
          </a:schemeClr>
        </a:solidFill>
      </dgm:spPr>
      <dgm:t>
        <a:bodyPr/>
        <a:lstStyle/>
        <a:p>
          <a:r>
            <a:rPr lang="en-US" dirty="0"/>
            <a:t>are self-disciplined and make good choices</a:t>
          </a:r>
        </a:p>
      </dgm:t>
    </dgm:pt>
    <dgm:pt modelId="{C32E9679-2305-F049-9078-35B433869D5A}" type="parTrans" cxnId="{A2636053-B562-C148-9972-F35D7416193F}">
      <dgm:prSet/>
      <dgm:spPr/>
      <dgm:t>
        <a:bodyPr/>
        <a:lstStyle/>
        <a:p>
          <a:endParaRPr lang="en-GB"/>
        </a:p>
      </dgm:t>
    </dgm:pt>
    <dgm:pt modelId="{A13E922B-A1D6-AE4F-803B-310A09A0A830}" type="sibTrans" cxnId="{A2636053-B562-C148-9972-F35D7416193F}">
      <dgm:prSet/>
      <dgm:spPr/>
      <dgm:t>
        <a:bodyPr/>
        <a:lstStyle/>
        <a:p>
          <a:endParaRPr lang="en-GB"/>
        </a:p>
      </dgm:t>
    </dgm:pt>
    <dgm:pt modelId="{C598E999-2670-BB45-AAFD-A18C04D817A0}" type="pres">
      <dgm:prSet presAssocID="{A35F8A5B-5C95-4A38-B2C4-57331A6FE83B}" presName="Name0" presStyleCnt="0">
        <dgm:presLayoutVars>
          <dgm:dir/>
          <dgm:animLvl val="lvl"/>
          <dgm:resizeHandles val="exact"/>
        </dgm:presLayoutVars>
      </dgm:prSet>
      <dgm:spPr/>
    </dgm:pt>
    <dgm:pt modelId="{040A0DFE-2C6C-1040-9761-6D7573696A7B}" type="pres">
      <dgm:prSet presAssocID="{44DC3C02-5BB5-475E-A329-19AA9DECE364}" presName="composite" presStyleCnt="0"/>
      <dgm:spPr/>
    </dgm:pt>
    <dgm:pt modelId="{C3FFA9E8-3D2B-8F48-BDDD-EAF2A8920F03}" type="pres">
      <dgm:prSet presAssocID="{44DC3C02-5BB5-475E-A329-19AA9DECE364}" presName="parTx" presStyleLbl="alignNode1" presStyleIdx="0" presStyleCnt="2">
        <dgm:presLayoutVars>
          <dgm:chMax val="0"/>
          <dgm:chPref val="0"/>
          <dgm:bulletEnabled val="1"/>
        </dgm:presLayoutVars>
      </dgm:prSet>
      <dgm:spPr/>
    </dgm:pt>
    <dgm:pt modelId="{3D99AE37-EFF7-4145-B23A-3FB5DED6C76C}" type="pres">
      <dgm:prSet presAssocID="{44DC3C02-5BB5-475E-A329-19AA9DECE364}" presName="desTx" presStyleLbl="alignAccFollowNode1" presStyleIdx="0" presStyleCnt="2">
        <dgm:presLayoutVars>
          <dgm:bulletEnabled val="1"/>
        </dgm:presLayoutVars>
      </dgm:prSet>
      <dgm:spPr/>
    </dgm:pt>
    <dgm:pt modelId="{0820222D-44C4-F14B-8C35-40251BDDC66A}" type="pres">
      <dgm:prSet presAssocID="{09780FDF-B565-4447-BDA4-3DD9FF2C195A}" presName="space" presStyleCnt="0"/>
      <dgm:spPr/>
    </dgm:pt>
    <dgm:pt modelId="{F9D192FB-19B3-7346-9D72-61C87673F278}" type="pres">
      <dgm:prSet presAssocID="{0418A5B9-4BC4-4EA7-805D-380D5B51E086}" presName="composite" presStyleCnt="0"/>
      <dgm:spPr/>
    </dgm:pt>
    <dgm:pt modelId="{73E5D60E-80A2-2846-B02D-056EA52CA714}" type="pres">
      <dgm:prSet presAssocID="{0418A5B9-4BC4-4EA7-805D-380D5B51E086}" presName="parTx" presStyleLbl="alignNode1" presStyleIdx="1" presStyleCnt="2">
        <dgm:presLayoutVars>
          <dgm:chMax val="0"/>
          <dgm:chPref val="0"/>
          <dgm:bulletEnabled val="1"/>
        </dgm:presLayoutVars>
      </dgm:prSet>
      <dgm:spPr/>
    </dgm:pt>
    <dgm:pt modelId="{C46F65AE-6EC4-9744-870D-78DD34431754}" type="pres">
      <dgm:prSet presAssocID="{0418A5B9-4BC4-4EA7-805D-380D5B51E086}" presName="desTx" presStyleLbl="alignAccFollowNode1" presStyleIdx="1" presStyleCnt="2">
        <dgm:presLayoutVars>
          <dgm:bulletEnabled val="1"/>
        </dgm:presLayoutVars>
      </dgm:prSet>
      <dgm:spPr/>
    </dgm:pt>
  </dgm:ptLst>
  <dgm:cxnLst>
    <dgm:cxn modelId="{600E0E0A-FC36-4043-86FA-126597DC77E6}" type="presOf" srcId="{A39DF1D0-B5EA-5743-8F37-A63E88EBFB99}" destId="{C46F65AE-6EC4-9744-870D-78DD34431754}" srcOrd="0" destOrd="1" presId="urn:microsoft.com/office/officeart/2005/8/layout/hList1"/>
    <dgm:cxn modelId="{38C5430D-6649-A846-A8EF-FDD70ACF1AE6}" srcId="{44DC3C02-5BB5-475E-A329-19AA9DECE364}" destId="{FF2AA4D3-DB88-694D-9230-739D9BBD0B8A}" srcOrd="3" destOrd="0" parTransId="{73E85E72-3C4C-F64E-80DF-5EA0565EDFD7}" sibTransId="{0DACC0E2-DADE-8341-B21D-7C901F87997F}"/>
    <dgm:cxn modelId="{DA8BE22B-4A3D-0842-9537-0EE71413EBC4}" srcId="{44DC3C02-5BB5-475E-A329-19AA9DECE364}" destId="{02472A41-3D16-D348-A517-5513DA48CAAD}" srcOrd="1" destOrd="0" parTransId="{8F66B98E-8D3C-B244-B0AD-39E1ED055449}" sibTransId="{F7BF57C3-58BA-DF4A-A179-D6942A871991}"/>
    <dgm:cxn modelId="{50E8C339-1958-454C-8F4D-502583026098}" type="presOf" srcId="{70889BF3-6594-F041-8145-A83534B205C9}" destId="{3D99AE37-EFF7-4145-B23A-3FB5DED6C76C}" srcOrd="0" destOrd="2" presId="urn:microsoft.com/office/officeart/2005/8/layout/hList1"/>
    <dgm:cxn modelId="{F0CC4F52-2B2E-6141-89E9-162728040855}" type="presOf" srcId="{02472A41-3D16-D348-A517-5513DA48CAAD}" destId="{3D99AE37-EFF7-4145-B23A-3FB5DED6C76C}" srcOrd="0" destOrd="1" presId="urn:microsoft.com/office/officeart/2005/8/layout/hList1"/>
    <dgm:cxn modelId="{A2636053-B562-C148-9972-F35D7416193F}" srcId="{0418A5B9-4BC4-4EA7-805D-380D5B51E086}" destId="{C1B2463E-511E-5D40-8F4D-63E91B2AEE93}" srcOrd="3" destOrd="0" parTransId="{C32E9679-2305-F049-9078-35B433869D5A}" sibTransId="{A13E922B-A1D6-AE4F-803B-310A09A0A830}"/>
    <dgm:cxn modelId="{C4D34258-DCA8-49B8-B83B-D50C93D68F69}" srcId="{44DC3C02-5BB5-475E-A329-19AA9DECE364}" destId="{5AF07C34-4DFE-4C67-B307-B914FC384A7C}" srcOrd="0" destOrd="0" parTransId="{5AC21960-5819-45CF-AC09-C355E1852C3E}" sibTransId="{B48B6DC4-4571-4861-8C23-7AFF6BEB0CD1}"/>
    <dgm:cxn modelId="{BBC2075E-3AC5-6648-A315-A9118C0DAED9}" type="presOf" srcId="{0418A5B9-4BC4-4EA7-805D-380D5B51E086}" destId="{73E5D60E-80A2-2846-B02D-056EA52CA714}" srcOrd="0" destOrd="0" presId="urn:microsoft.com/office/officeart/2005/8/layout/hList1"/>
    <dgm:cxn modelId="{D1E5A768-3CA2-6544-9753-B9841D07A93F}" type="presOf" srcId="{44DC3C02-5BB5-475E-A329-19AA9DECE364}" destId="{C3FFA9E8-3D2B-8F48-BDDD-EAF2A8920F03}" srcOrd="0" destOrd="0" presId="urn:microsoft.com/office/officeart/2005/8/layout/hList1"/>
    <dgm:cxn modelId="{0DB0C77D-A1A7-4F86-BF93-AE49C9970F54}" srcId="{0418A5B9-4BC4-4EA7-805D-380D5B51E086}" destId="{A3D2ECDB-571B-4A37-81A0-D27F5C8B683B}" srcOrd="0" destOrd="0" parTransId="{DD6D27D9-41C2-457F-AE9E-175B3791DD32}" sibTransId="{19C97CF3-1D64-4093-A5CF-647027EAA21B}"/>
    <dgm:cxn modelId="{4ED99882-1AEB-F844-8F8B-283EC8C1615A}" type="presOf" srcId="{C1B2463E-511E-5D40-8F4D-63E91B2AEE93}" destId="{C46F65AE-6EC4-9744-870D-78DD34431754}" srcOrd="0" destOrd="3" presId="urn:microsoft.com/office/officeart/2005/8/layout/hList1"/>
    <dgm:cxn modelId="{F6FFB183-5722-455B-8851-2E7A1C286367}" srcId="{A35F8A5B-5C95-4A38-B2C4-57331A6FE83B}" destId="{44DC3C02-5BB5-475E-A329-19AA9DECE364}" srcOrd="0" destOrd="0" parTransId="{313D4141-8173-4D05-8222-69257915385A}" sibTransId="{09780FDF-B565-4447-BDA4-3DD9FF2C195A}"/>
    <dgm:cxn modelId="{0CBC9A88-614A-4D0F-ABC6-8F37E5C80199}" srcId="{A35F8A5B-5C95-4A38-B2C4-57331A6FE83B}" destId="{0418A5B9-4BC4-4EA7-805D-380D5B51E086}" srcOrd="1" destOrd="0" parTransId="{05DCE337-B2DA-4D55-B9E2-C7CEA9349579}" sibTransId="{35D2CDE9-5691-44C4-A9DA-2DA9FDF67BD8}"/>
    <dgm:cxn modelId="{F59F3A93-82F3-E04F-AD78-2C487F12FE49}" srcId="{0418A5B9-4BC4-4EA7-805D-380D5B51E086}" destId="{272ABF8B-8520-474C-85AE-815C0183C39E}" srcOrd="2" destOrd="0" parTransId="{9E173D26-C077-0D42-A307-AC1BA4C5CACB}" sibTransId="{8E7BD807-D1D3-0446-A865-3B7F87FF41D2}"/>
    <dgm:cxn modelId="{15E822AF-B459-684B-925D-4D288FBFBA49}" srcId="{0418A5B9-4BC4-4EA7-805D-380D5B51E086}" destId="{A39DF1D0-B5EA-5743-8F37-A63E88EBFB99}" srcOrd="1" destOrd="0" parTransId="{3E80BF99-7CD1-624C-B51F-6248EF07FC9F}" sibTransId="{C95DC0F2-0245-DE41-99AA-2E05D1DD3FAC}"/>
    <dgm:cxn modelId="{251BBBC1-AE77-6D41-A73E-BC8FF89FD321}" type="presOf" srcId="{5AF07C34-4DFE-4C67-B307-B914FC384A7C}" destId="{3D99AE37-EFF7-4145-B23A-3FB5DED6C76C}" srcOrd="0" destOrd="0" presId="urn:microsoft.com/office/officeart/2005/8/layout/hList1"/>
    <dgm:cxn modelId="{DD7983C9-E63C-E749-838E-64AE972F1311}" srcId="{44DC3C02-5BB5-475E-A329-19AA9DECE364}" destId="{70889BF3-6594-F041-8145-A83534B205C9}" srcOrd="2" destOrd="0" parTransId="{B7F2186B-2329-224E-ABA5-30B77CC472F4}" sibTransId="{7EA1F216-4E6C-9C40-B80F-9A7A9964F108}"/>
    <dgm:cxn modelId="{051BFACE-3016-B749-A150-B65A0FAC2AEE}" type="presOf" srcId="{A35F8A5B-5C95-4A38-B2C4-57331A6FE83B}" destId="{C598E999-2670-BB45-AAFD-A18C04D817A0}" srcOrd="0" destOrd="0" presId="urn:microsoft.com/office/officeart/2005/8/layout/hList1"/>
    <dgm:cxn modelId="{48964CE7-6021-A04A-97ED-73EA5A358F08}" type="presOf" srcId="{FF2AA4D3-DB88-694D-9230-739D9BBD0B8A}" destId="{3D99AE37-EFF7-4145-B23A-3FB5DED6C76C}" srcOrd="0" destOrd="3" presId="urn:microsoft.com/office/officeart/2005/8/layout/hList1"/>
    <dgm:cxn modelId="{C5A615F6-28BB-E94A-82E3-961843153C47}" type="presOf" srcId="{272ABF8B-8520-474C-85AE-815C0183C39E}" destId="{C46F65AE-6EC4-9744-870D-78DD34431754}" srcOrd="0" destOrd="2" presId="urn:microsoft.com/office/officeart/2005/8/layout/hList1"/>
    <dgm:cxn modelId="{D122A5F6-0F63-EE41-AEA3-BEA3A74F84EE}" type="presOf" srcId="{A3D2ECDB-571B-4A37-81A0-D27F5C8B683B}" destId="{C46F65AE-6EC4-9744-870D-78DD34431754}" srcOrd="0" destOrd="0" presId="urn:microsoft.com/office/officeart/2005/8/layout/hList1"/>
    <dgm:cxn modelId="{B6CF8149-E167-3845-812B-4356CB0D5A9E}" type="presParOf" srcId="{C598E999-2670-BB45-AAFD-A18C04D817A0}" destId="{040A0DFE-2C6C-1040-9761-6D7573696A7B}" srcOrd="0" destOrd="0" presId="urn:microsoft.com/office/officeart/2005/8/layout/hList1"/>
    <dgm:cxn modelId="{EEF38F32-4A63-304A-B3F7-98ADE2B75615}" type="presParOf" srcId="{040A0DFE-2C6C-1040-9761-6D7573696A7B}" destId="{C3FFA9E8-3D2B-8F48-BDDD-EAF2A8920F03}" srcOrd="0" destOrd="0" presId="urn:microsoft.com/office/officeart/2005/8/layout/hList1"/>
    <dgm:cxn modelId="{0C7767D8-16CE-D74D-9BD1-01939E0BD6A2}" type="presParOf" srcId="{040A0DFE-2C6C-1040-9761-6D7573696A7B}" destId="{3D99AE37-EFF7-4145-B23A-3FB5DED6C76C}" srcOrd="1" destOrd="0" presId="urn:microsoft.com/office/officeart/2005/8/layout/hList1"/>
    <dgm:cxn modelId="{95B0A612-7C7C-604D-9121-4EBA67F1C8CE}" type="presParOf" srcId="{C598E999-2670-BB45-AAFD-A18C04D817A0}" destId="{0820222D-44C4-F14B-8C35-40251BDDC66A}" srcOrd="1" destOrd="0" presId="urn:microsoft.com/office/officeart/2005/8/layout/hList1"/>
    <dgm:cxn modelId="{FB2B1E2A-8843-0440-B542-5B5910C67078}" type="presParOf" srcId="{C598E999-2670-BB45-AAFD-A18C04D817A0}" destId="{F9D192FB-19B3-7346-9D72-61C87673F278}" srcOrd="2" destOrd="0" presId="urn:microsoft.com/office/officeart/2005/8/layout/hList1"/>
    <dgm:cxn modelId="{2D856040-F742-B448-AE90-8ABA12CFCEF3}" type="presParOf" srcId="{F9D192FB-19B3-7346-9D72-61C87673F278}" destId="{73E5D60E-80A2-2846-B02D-056EA52CA714}" srcOrd="0" destOrd="0" presId="urn:microsoft.com/office/officeart/2005/8/layout/hList1"/>
    <dgm:cxn modelId="{55C7F5BB-F92F-384A-8517-9B96580F5C4D}" type="presParOf" srcId="{F9D192FB-19B3-7346-9D72-61C87673F278}" destId="{C46F65AE-6EC4-9744-870D-78DD3443175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5F8A5B-5C95-4A38-B2C4-57331A6FE83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4DC3C02-5BB5-475E-A329-19AA9DECE364}">
      <dgm:prSet/>
      <dgm:spPr>
        <a:solidFill>
          <a:schemeClr val="accent6"/>
        </a:solidFill>
      </dgm:spPr>
      <dgm:t>
        <a:bodyPr/>
        <a:lstStyle/>
        <a:p>
          <a:r>
            <a:rPr lang="mi-NZ" b="1" dirty="0"/>
            <a:t>Mana Tangatarua develops when students know:</a:t>
          </a:r>
          <a:endParaRPr lang="en-US" dirty="0"/>
        </a:p>
      </dgm:t>
    </dgm:pt>
    <dgm:pt modelId="{313D4141-8173-4D05-8222-69257915385A}" type="parTrans" cxnId="{F6FFB183-5722-455B-8851-2E7A1C286367}">
      <dgm:prSet/>
      <dgm:spPr/>
      <dgm:t>
        <a:bodyPr/>
        <a:lstStyle/>
        <a:p>
          <a:endParaRPr lang="en-US"/>
        </a:p>
      </dgm:t>
    </dgm:pt>
    <dgm:pt modelId="{09780FDF-B565-4447-BDA4-3DD9FF2C195A}" type="sibTrans" cxnId="{F6FFB183-5722-455B-8851-2E7A1C286367}">
      <dgm:prSet/>
      <dgm:spPr/>
      <dgm:t>
        <a:bodyPr/>
        <a:lstStyle/>
        <a:p>
          <a:endParaRPr lang="en-US"/>
        </a:p>
      </dgm:t>
    </dgm:pt>
    <dgm:pt modelId="{5AF07C34-4DFE-4C67-B307-B914FC384A7C}">
      <dgm:prSet/>
      <dgm:spPr>
        <a:solidFill>
          <a:schemeClr val="accent6">
            <a:lumMod val="60000"/>
            <a:lumOff val="40000"/>
            <a:alpha val="90000"/>
          </a:schemeClr>
        </a:solidFill>
      </dgm:spPr>
      <dgm:t>
        <a:bodyPr/>
        <a:lstStyle/>
        <a:p>
          <a:r>
            <a:rPr lang="mi-NZ" dirty="0"/>
            <a:t>they have something to teach others </a:t>
          </a:r>
          <a:endParaRPr lang="en-US" dirty="0"/>
        </a:p>
      </dgm:t>
    </dgm:pt>
    <dgm:pt modelId="{5AC21960-5819-45CF-AC09-C355E1852C3E}" type="parTrans" cxnId="{C4D34258-DCA8-49B8-B83B-D50C93D68F69}">
      <dgm:prSet/>
      <dgm:spPr/>
      <dgm:t>
        <a:bodyPr/>
        <a:lstStyle/>
        <a:p>
          <a:endParaRPr lang="en-US"/>
        </a:p>
      </dgm:t>
    </dgm:pt>
    <dgm:pt modelId="{B48B6DC4-4571-4861-8C23-7AFF6BEB0CD1}" type="sibTrans" cxnId="{C4D34258-DCA8-49B8-B83B-D50C93D68F69}">
      <dgm:prSet/>
      <dgm:spPr/>
      <dgm:t>
        <a:bodyPr/>
        <a:lstStyle/>
        <a:p>
          <a:endParaRPr lang="en-US"/>
        </a:p>
      </dgm:t>
    </dgm:pt>
    <dgm:pt modelId="{0418A5B9-4BC4-4EA7-805D-380D5B51E086}">
      <dgm:prSet/>
      <dgm:spPr>
        <a:solidFill>
          <a:schemeClr val="accent6"/>
        </a:solidFill>
      </dgm:spPr>
      <dgm:t>
        <a:bodyPr/>
        <a:lstStyle/>
        <a:p>
          <a:r>
            <a:rPr lang="en-US" b="1" dirty="0"/>
            <a:t>Students demonstrate Mana </a:t>
          </a:r>
          <a:r>
            <a:rPr lang="mi-NZ" b="1" dirty="0"/>
            <a:t>Tangatarua</a:t>
          </a:r>
          <a:r>
            <a:rPr lang="en-US" b="1" dirty="0"/>
            <a:t> when they:</a:t>
          </a:r>
          <a:endParaRPr lang="en-US" dirty="0"/>
        </a:p>
      </dgm:t>
    </dgm:pt>
    <dgm:pt modelId="{05DCE337-B2DA-4D55-B9E2-C7CEA9349579}" type="parTrans" cxnId="{0CBC9A88-614A-4D0F-ABC6-8F37E5C80199}">
      <dgm:prSet/>
      <dgm:spPr/>
      <dgm:t>
        <a:bodyPr/>
        <a:lstStyle/>
        <a:p>
          <a:endParaRPr lang="en-US"/>
        </a:p>
      </dgm:t>
    </dgm:pt>
    <dgm:pt modelId="{35D2CDE9-5691-44C4-A9DA-2DA9FDF67BD8}" type="sibTrans" cxnId="{0CBC9A88-614A-4D0F-ABC6-8F37E5C80199}">
      <dgm:prSet/>
      <dgm:spPr/>
      <dgm:t>
        <a:bodyPr/>
        <a:lstStyle/>
        <a:p>
          <a:endParaRPr lang="en-US"/>
        </a:p>
      </dgm:t>
    </dgm:pt>
    <dgm:pt modelId="{A3D2ECDB-571B-4A37-81A0-D27F5C8B683B}">
      <dgm:prSet/>
      <dgm:spPr>
        <a:solidFill>
          <a:schemeClr val="accent6">
            <a:lumMod val="60000"/>
            <a:lumOff val="40000"/>
            <a:alpha val="90000"/>
          </a:schemeClr>
        </a:solidFill>
      </dgm:spPr>
      <dgm:t>
        <a:bodyPr/>
        <a:lstStyle/>
        <a:p>
          <a:r>
            <a:rPr lang="mi-NZ" dirty="0"/>
            <a:t>are interested in learning about other cultures and communities</a:t>
          </a:r>
          <a:endParaRPr lang="en-US" dirty="0"/>
        </a:p>
      </dgm:t>
    </dgm:pt>
    <dgm:pt modelId="{DD6D27D9-41C2-457F-AE9E-175B3791DD32}" type="parTrans" cxnId="{0DB0C77D-A1A7-4F86-BF93-AE49C9970F54}">
      <dgm:prSet/>
      <dgm:spPr/>
      <dgm:t>
        <a:bodyPr/>
        <a:lstStyle/>
        <a:p>
          <a:endParaRPr lang="en-US"/>
        </a:p>
      </dgm:t>
    </dgm:pt>
    <dgm:pt modelId="{19C97CF3-1D64-4093-A5CF-647027EAA21B}" type="sibTrans" cxnId="{0DB0C77D-A1A7-4F86-BF93-AE49C9970F54}">
      <dgm:prSet/>
      <dgm:spPr/>
      <dgm:t>
        <a:bodyPr/>
        <a:lstStyle/>
        <a:p>
          <a:endParaRPr lang="en-US"/>
        </a:p>
      </dgm:t>
    </dgm:pt>
    <dgm:pt modelId="{37CF6E2C-2E5A-104B-9E48-9ED4756DD76E}">
      <dgm:prSet/>
      <dgm:spPr>
        <a:solidFill>
          <a:schemeClr val="accent6">
            <a:lumMod val="60000"/>
            <a:lumOff val="40000"/>
            <a:alpha val="90000"/>
          </a:schemeClr>
        </a:solidFill>
      </dgm:spPr>
      <dgm:t>
        <a:bodyPr/>
        <a:lstStyle/>
        <a:p>
          <a:r>
            <a:rPr lang="mi-NZ" dirty="0"/>
            <a:t>everyone else has something to offer and teach them </a:t>
          </a:r>
        </a:p>
      </dgm:t>
    </dgm:pt>
    <dgm:pt modelId="{9F28D724-4A42-054D-84D6-FB9BD8BEDC2B}" type="parTrans" cxnId="{2BC66996-E22B-104E-82D0-4E03E933101D}">
      <dgm:prSet/>
      <dgm:spPr/>
      <dgm:t>
        <a:bodyPr/>
        <a:lstStyle/>
        <a:p>
          <a:endParaRPr lang="en-GB"/>
        </a:p>
      </dgm:t>
    </dgm:pt>
    <dgm:pt modelId="{6A742BA3-E924-F448-9027-6AECBC20D9EA}" type="sibTrans" cxnId="{2BC66996-E22B-104E-82D0-4E03E933101D}">
      <dgm:prSet/>
      <dgm:spPr/>
      <dgm:t>
        <a:bodyPr/>
        <a:lstStyle/>
        <a:p>
          <a:endParaRPr lang="en-GB"/>
        </a:p>
      </dgm:t>
    </dgm:pt>
    <dgm:pt modelId="{F86A844B-80FD-8349-860B-0C2FFF96E0E4}">
      <dgm:prSet/>
      <dgm:spPr>
        <a:solidFill>
          <a:schemeClr val="accent6">
            <a:lumMod val="60000"/>
            <a:lumOff val="40000"/>
            <a:alpha val="90000"/>
          </a:schemeClr>
        </a:solidFill>
      </dgm:spPr>
      <dgm:t>
        <a:bodyPr/>
        <a:lstStyle/>
        <a:p>
          <a:r>
            <a:rPr lang="mi-NZ"/>
            <a:t>understand and reflect on Māori history, especially the history of their local area</a:t>
          </a:r>
          <a:endParaRPr lang="mi-NZ" dirty="0"/>
        </a:p>
      </dgm:t>
    </dgm:pt>
    <dgm:pt modelId="{81971D8E-5B9A-E04D-8BDF-58C0648608CF}" type="parTrans" cxnId="{45E65EEC-453A-3B4C-A92C-DB14B1AFF0CA}">
      <dgm:prSet/>
      <dgm:spPr/>
      <dgm:t>
        <a:bodyPr/>
        <a:lstStyle/>
        <a:p>
          <a:endParaRPr lang="en-GB"/>
        </a:p>
      </dgm:t>
    </dgm:pt>
    <dgm:pt modelId="{6F902407-13C5-7F42-8C47-3B9127811C37}" type="sibTrans" cxnId="{45E65EEC-453A-3B4C-A92C-DB14B1AFF0CA}">
      <dgm:prSet/>
      <dgm:spPr/>
      <dgm:t>
        <a:bodyPr/>
        <a:lstStyle/>
        <a:p>
          <a:endParaRPr lang="en-GB"/>
        </a:p>
      </dgm:t>
    </dgm:pt>
    <dgm:pt modelId="{6C179AB7-7C3E-6E43-B4C6-938937E80885}">
      <dgm:prSet/>
      <dgm:spPr>
        <a:solidFill>
          <a:schemeClr val="accent6">
            <a:lumMod val="60000"/>
            <a:lumOff val="40000"/>
            <a:alpha val="90000"/>
          </a:schemeClr>
        </a:solidFill>
      </dgm:spPr>
      <dgm:t>
        <a:bodyPr/>
        <a:lstStyle/>
        <a:p>
          <a:r>
            <a:rPr lang="mi-NZ" dirty="0"/>
            <a:t>try hard to pronounce peoples’ names and place names properly</a:t>
          </a:r>
        </a:p>
      </dgm:t>
    </dgm:pt>
    <dgm:pt modelId="{7871C00F-A140-EC49-9FCD-4B38EF56E08F}" type="parTrans" cxnId="{D8656FA5-2F12-3A48-8D51-0FDC30AD8465}">
      <dgm:prSet/>
      <dgm:spPr/>
      <dgm:t>
        <a:bodyPr/>
        <a:lstStyle/>
        <a:p>
          <a:endParaRPr lang="en-GB"/>
        </a:p>
      </dgm:t>
    </dgm:pt>
    <dgm:pt modelId="{E6FD17B4-E675-4241-AF25-0CEE1E9EABBE}" type="sibTrans" cxnId="{D8656FA5-2F12-3A48-8D51-0FDC30AD8465}">
      <dgm:prSet/>
      <dgm:spPr/>
      <dgm:t>
        <a:bodyPr/>
        <a:lstStyle/>
        <a:p>
          <a:endParaRPr lang="en-GB"/>
        </a:p>
      </dgm:t>
    </dgm:pt>
    <dgm:pt modelId="{81DE5F65-F0E6-0644-9A23-43917CD6C135}">
      <dgm:prSet/>
      <dgm:spPr>
        <a:solidFill>
          <a:schemeClr val="accent6">
            <a:lumMod val="60000"/>
            <a:lumOff val="40000"/>
            <a:alpha val="90000"/>
          </a:schemeClr>
        </a:solidFill>
      </dgm:spPr>
      <dgm:t>
        <a:bodyPr/>
        <a:lstStyle/>
        <a:p>
          <a:r>
            <a:rPr lang="mi-NZ"/>
            <a:t>are open to new ideas and doing things differently</a:t>
          </a:r>
          <a:endParaRPr lang="mi-NZ" dirty="0"/>
        </a:p>
      </dgm:t>
    </dgm:pt>
    <dgm:pt modelId="{B94F4030-70FA-6446-B56C-BC3267ECA37F}" type="parTrans" cxnId="{D3B966DE-78DD-364C-98EB-939E8DC8B1D4}">
      <dgm:prSet/>
      <dgm:spPr/>
      <dgm:t>
        <a:bodyPr/>
        <a:lstStyle/>
        <a:p>
          <a:endParaRPr lang="en-GB"/>
        </a:p>
      </dgm:t>
    </dgm:pt>
    <dgm:pt modelId="{AE5CF956-ABC2-D14F-AA20-C94FAFC35728}" type="sibTrans" cxnId="{D3B966DE-78DD-364C-98EB-939E8DC8B1D4}">
      <dgm:prSet/>
      <dgm:spPr/>
      <dgm:t>
        <a:bodyPr/>
        <a:lstStyle/>
        <a:p>
          <a:endParaRPr lang="en-GB"/>
        </a:p>
      </dgm:t>
    </dgm:pt>
    <dgm:pt modelId="{119FFC4A-F22B-C442-A402-609EDB4FC2DD}">
      <dgm:prSet/>
      <dgm:spPr>
        <a:solidFill>
          <a:schemeClr val="accent6">
            <a:lumMod val="60000"/>
            <a:lumOff val="40000"/>
            <a:alpha val="90000"/>
          </a:schemeClr>
        </a:solidFill>
      </dgm:spPr>
      <dgm:t>
        <a:bodyPr/>
        <a:lstStyle/>
        <a:p>
          <a:r>
            <a:rPr lang="mi-NZ"/>
            <a:t>make decisions with moral courage and integrity</a:t>
          </a:r>
          <a:endParaRPr lang="mi-NZ" dirty="0"/>
        </a:p>
      </dgm:t>
    </dgm:pt>
    <dgm:pt modelId="{9EB2E846-1FC9-E54E-9F2E-59B96B90C4F5}" type="parTrans" cxnId="{DD83D2C5-78AF-B745-9066-50938FD17487}">
      <dgm:prSet/>
      <dgm:spPr/>
      <dgm:t>
        <a:bodyPr/>
        <a:lstStyle/>
        <a:p>
          <a:endParaRPr lang="en-GB"/>
        </a:p>
      </dgm:t>
    </dgm:pt>
    <dgm:pt modelId="{5D979C02-381C-6D4D-8EF2-219B0892E25F}" type="sibTrans" cxnId="{DD83D2C5-78AF-B745-9066-50938FD17487}">
      <dgm:prSet/>
      <dgm:spPr/>
      <dgm:t>
        <a:bodyPr/>
        <a:lstStyle/>
        <a:p>
          <a:endParaRPr lang="en-GB"/>
        </a:p>
      </dgm:t>
    </dgm:pt>
    <dgm:pt modelId="{5BE1E7F6-7FFD-E844-9096-20FA7138B016}">
      <dgm:prSet/>
      <dgm:spPr>
        <a:solidFill>
          <a:schemeClr val="accent6">
            <a:lumMod val="60000"/>
            <a:lumOff val="40000"/>
            <a:alpha val="90000"/>
          </a:schemeClr>
        </a:solidFill>
      </dgm:spPr>
      <dgm:t>
        <a:bodyPr/>
        <a:lstStyle/>
        <a:p>
          <a:r>
            <a:rPr lang="mi-NZ" dirty="0"/>
            <a:t>are mindful of the values and needs of others</a:t>
          </a:r>
        </a:p>
      </dgm:t>
    </dgm:pt>
    <dgm:pt modelId="{2FBB8A67-AF87-EE40-AE52-910BE253E026}" type="parTrans" cxnId="{3B1DDDBF-4877-A449-9182-7D25458887F7}">
      <dgm:prSet/>
      <dgm:spPr/>
      <dgm:t>
        <a:bodyPr/>
        <a:lstStyle/>
        <a:p>
          <a:endParaRPr lang="en-GB"/>
        </a:p>
      </dgm:t>
    </dgm:pt>
    <dgm:pt modelId="{314173DD-46B7-774C-BEEC-7ECA44AE6162}" type="sibTrans" cxnId="{3B1DDDBF-4877-A449-9182-7D25458887F7}">
      <dgm:prSet/>
      <dgm:spPr/>
      <dgm:t>
        <a:bodyPr/>
        <a:lstStyle/>
        <a:p>
          <a:endParaRPr lang="en-GB"/>
        </a:p>
      </dgm:t>
    </dgm:pt>
    <dgm:pt modelId="{5FB379A1-1974-4741-ABE7-B292A9CBC04A}">
      <dgm:prSet/>
      <dgm:spPr>
        <a:solidFill>
          <a:schemeClr val="accent6">
            <a:lumMod val="60000"/>
            <a:lumOff val="40000"/>
            <a:alpha val="90000"/>
          </a:schemeClr>
        </a:solidFill>
      </dgm:spPr>
      <dgm:t>
        <a:bodyPr/>
        <a:lstStyle/>
        <a:p>
          <a:r>
            <a:rPr lang="mi-NZ" dirty="0"/>
            <a:t>their languages, cultures and identities are an asset</a:t>
          </a:r>
        </a:p>
      </dgm:t>
    </dgm:pt>
    <dgm:pt modelId="{A3C11394-9D82-9543-A770-ED1ABEEC877D}" type="parTrans" cxnId="{2B851566-CD07-DF4E-8CF0-C153E34C86F9}">
      <dgm:prSet/>
      <dgm:spPr/>
      <dgm:t>
        <a:bodyPr/>
        <a:lstStyle/>
        <a:p>
          <a:endParaRPr lang="en-GB"/>
        </a:p>
      </dgm:t>
    </dgm:pt>
    <dgm:pt modelId="{471D2A43-8DFD-5242-BFAD-88F8125029DD}" type="sibTrans" cxnId="{2B851566-CD07-DF4E-8CF0-C153E34C86F9}">
      <dgm:prSet/>
      <dgm:spPr/>
      <dgm:t>
        <a:bodyPr/>
        <a:lstStyle/>
        <a:p>
          <a:endParaRPr lang="en-GB"/>
        </a:p>
      </dgm:t>
    </dgm:pt>
    <dgm:pt modelId="{F78E9AD2-9BCD-A945-A1E7-009AC4F29FE5}">
      <dgm:prSet/>
      <dgm:spPr>
        <a:solidFill>
          <a:schemeClr val="accent6">
            <a:lumMod val="60000"/>
            <a:lumOff val="40000"/>
            <a:alpha val="90000"/>
          </a:schemeClr>
        </a:solidFill>
      </dgm:spPr>
      <dgm:t>
        <a:bodyPr/>
        <a:lstStyle/>
        <a:p>
          <a:r>
            <a:rPr lang="mi-NZ" dirty="0"/>
            <a:t>they can take risks in their learning</a:t>
          </a:r>
        </a:p>
      </dgm:t>
    </dgm:pt>
    <dgm:pt modelId="{88C1B6E8-8DE2-D644-A721-C63535742D05}" type="parTrans" cxnId="{46EB7554-B2B1-4141-93B3-2EF9864DA798}">
      <dgm:prSet/>
      <dgm:spPr/>
      <dgm:t>
        <a:bodyPr/>
        <a:lstStyle/>
        <a:p>
          <a:endParaRPr lang="en-GB"/>
        </a:p>
      </dgm:t>
    </dgm:pt>
    <dgm:pt modelId="{D068B9BD-83DA-C843-A5E7-3850E2034E3F}" type="sibTrans" cxnId="{46EB7554-B2B1-4141-93B3-2EF9864DA798}">
      <dgm:prSet/>
      <dgm:spPr/>
      <dgm:t>
        <a:bodyPr/>
        <a:lstStyle/>
        <a:p>
          <a:endParaRPr lang="en-GB"/>
        </a:p>
      </dgm:t>
    </dgm:pt>
    <dgm:pt modelId="{1CA9EB0C-14C8-E947-B54F-37952EB417AF}">
      <dgm:prSet/>
      <dgm:spPr>
        <a:solidFill>
          <a:schemeClr val="accent6">
            <a:lumMod val="60000"/>
            <a:lumOff val="40000"/>
            <a:alpha val="90000"/>
          </a:schemeClr>
        </a:solidFill>
      </dgm:spPr>
      <dgm:t>
        <a:bodyPr/>
        <a:lstStyle/>
        <a:p>
          <a:endParaRPr lang="mi-NZ" dirty="0"/>
        </a:p>
      </dgm:t>
    </dgm:pt>
    <dgm:pt modelId="{5535D55D-1B24-A443-8033-1470C28000FE}" type="parTrans" cxnId="{602CBADF-959D-AF46-AE3C-4DB02F72E087}">
      <dgm:prSet/>
      <dgm:spPr/>
      <dgm:t>
        <a:bodyPr/>
        <a:lstStyle/>
        <a:p>
          <a:endParaRPr lang="en-GB"/>
        </a:p>
      </dgm:t>
    </dgm:pt>
    <dgm:pt modelId="{F020FCB8-3ECE-674A-BBF0-B308839A2A95}" type="sibTrans" cxnId="{602CBADF-959D-AF46-AE3C-4DB02F72E087}">
      <dgm:prSet/>
      <dgm:spPr/>
      <dgm:t>
        <a:bodyPr/>
        <a:lstStyle/>
        <a:p>
          <a:endParaRPr lang="en-GB"/>
        </a:p>
      </dgm:t>
    </dgm:pt>
    <dgm:pt modelId="{C77E4ED5-4704-7142-94ED-0699E07FACD4}">
      <dgm:prSet/>
      <dgm:spPr>
        <a:solidFill>
          <a:schemeClr val="accent6">
            <a:lumMod val="60000"/>
            <a:lumOff val="40000"/>
            <a:alpha val="90000"/>
          </a:schemeClr>
        </a:solidFill>
      </dgm:spPr>
      <dgm:t>
        <a:bodyPr/>
        <a:lstStyle/>
        <a:p>
          <a:r>
            <a:rPr lang="mi-NZ" dirty="0"/>
            <a:t>other people’s language, culture and identity are an asset</a:t>
          </a:r>
        </a:p>
      </dgm:t>
    </dgm:pt>
    <dgm:pt modelId="{A6622F01-4D43-0C4D-B831-3CAB90D4FAD9}" type="parTrans" cxnId="{1E3299E5-6DB4-5042-A28F-8F12ACA966ED}">
      <dgm:prSet/>
      <dgm:spPr/>
      <dgm:t>
        <a:bodyPr/>
        <a:lstStyle/>
        <a:p>
          <a:endParaRPr lang="en-GB"/>
        </a:p>
      </dgm:t>
    </dgm:pt>
    <dgm:pt modelId="{AA17C072-B6F4-FF4F-89BF-A7E84F7981FE}" type="sibTrans" cxnId="{1E3299E5-6DB4-5042-A28F-8F12ACA966ED}">
      <dgm:prSet/>
      <dgm:spPr/>
      <dgm:t>
        <a:bodyPr/>
        <a:lstStyle/>
        <a:p>
          <a:endParaRPr lang="en-GB"/>
        </a:p>
      </dgm:t>
    </dgm:pt>
    <dgm:pt modelId="{13019676-1FEF-E744-93FC-597173ABBF87}">
      <dgm:prSet/>
      <dgm:spPr>
        <a:solidFill>
          <a:schemeClr val="accent6">
            <a:lumMod val="60000"/>
            <a:lumOff val="40000"/>
            <a:alpha val="90000"/>
          </a:schemeClr>
        </a:solidFill>
      </dgm:spPr>
      <dgm:t>
        <a:bodyPr/>
        <a:lstStyle/>
        <a:p>
          <a:r>
            <a:rPr lang="mi-NZ" dirty="0"/>
            <a:t>something about what they would like to do when they leave school</a:t>
          </a:r>
        </a:p>
      </dgm:t>
    </dgm:pt>
    <dgm:pt modelId="{A2848C97-28B8-E546-869F-8D9AECAE6A85}" type="parTrans" cxnId="{BA51ED30-BC8F-4343-8191-06EEF374925F}">
      <dgm:prSet/>
      <dgm:spPr/>
      <dgm:t>
        <a:bodyPr/>
        <a:lstStyle/>
        <a:p>
          <a:endParaRPr lang="en-GB"/>
        </a:p>
      </dgm:t>
    </dgm:pt>
    <dgm:pt modelId="{5D991448-72BB-8A44-889D-E243B53426C7}" type="sibTrans" cxnId="{BA51ED30-BC8F-4343-8191-06EEF374925F}">
      <dgm:prSet/>
      <dgm:spPr/>
      <dgm:t>
        <a:bodyPr/>
        <a:lstStyle/>
        <a:p>
          <a:endParaRPr lang="en-GB"/>
        </a:p>
      </dgm:t>
    </dgm:pt>
    <dgm:pt modelId="{C598E999-2670-BB45-AAFD-A18C04D817A0}" type="pres">
      <dgm:prSet presAssocID="{A35F8A5B-5C95-4A38-B2C4-57331A6FE83B}" presName="Name0" presStyleCnt="0">
        <dgm:presLayoutVars>
          <dgm:dir/>
          <dgm:animLvl val="lvl"/>
          <dgm:resizeHandles val="exact"/>
        </dgm:presLayoutVars>
      </dgm:prSet>
      <dgm:spPr/>
    </dgm:pt>
    <dgm:pt modelId="{040A0DFE-2C6C-1040-9761-6D7573696A7B}" type="pres">
      <dgm:prSet presAssocID="{44DC3C02-5BB5-475E-A329-19AA9DECE364}" presName="composite" presStyleCnt="0"/>
      <dgm:spPr/>
    </dgm:pt>
    <dgm:pt modelId="{C3FFA9E8-3D2B-8F48-BDDD-EAF2A8920F03}" type="pres">
      <dgm:prSet presAssocID="{44DC3C02-5BB5-475E-A329-19AA9DECE364}" presName="parTx" presStyleLbl="alignNode1" presStyleIdx="0" presStyleCnt="2">
        <dgm:presLayoutVars>
          <dgm:chMax val="0"/>
          <dgm:chPref val="0"/>
          <dgm:bulletEnabled val="1"/>
        </dgm:presLayoutVars>
      </dgm:prSet>
      <dgm:spPr/>
    </dgm:pt>
    <dgm:pt modelId="{3D99AE37-EFF7-4145-B23A-3FB5DED6C76C}" type="pres">
      <dgm:prSet presAssocID="{44DC3C02-5BB5-475E-A329-19AA9DECE364}" presName="desTx" presStyleLbl="alignAccFollowNode1" presStyleIdx="0" presStyleCnt="2">
        <dgm:presLayoutVars>
          <dgm:bulletEnabled val="1"/>
        </dgm:presLayoutVars>
      </dgm:prSet>
      <dgm:spPr/>
    </dgm:pt>
    <dgm:pt modelId="{0820222D-44C4-F14B-8C35-40251BDDC66A}" type="pres">
      <dgm:prSet presAssocID="{09780FDF-B565-4447-BDA4-3DD9FF2C195A}" presName="space" presStyleCnt="0"/>
      <dgm:spPr/>
    </dgm:pt>
    <dgm:pt modelId="{F9D192FB-19B3-7346-9D72-61C87673F278}" type="pres">
      <dgm:prSet presAssocID="{0418A5B9-4BC4-4EA7-805D-380D5B51E086}" presName="composite" presStyleCnt="0"/>
      <dgm:spPr/>
    </dgm:pt>
    <dgm:pt modelId="{73E5D60E-80A2-2846-B02D-056EA52CA714}" type="pres">
      <dgm:prSet presAssocID="{0418A5B9-4BC4-4EA7-805D-380D5B51E086}" presName="parTx" presStyleLbl="alignNode1" presStyleIdx="1" presStyleCnt="2">
        <dgm:presLayoutVars>
          <dgm:chMax val="0"/>
          <dgm:chPref val="0"/>
          <dgm:bulletEnabled val="1"/>
        </dgm:presLayoutVars>
      </dgm:prSet>
      <dgm:spPr/>
    </dgm:pt>
    <dgm:pt modelId="{C46F65AE-6EC4-9744-870D-78DD34431754}" type="pres">
      <dgm:prSet presAssocID="{0418A5B9-4BC4-4EA7-805D-380D5B51E086}" presName="desTx" presStyleLbl="alignAccFollowNode1" presStyleIdx="1" presStyleCnt="2">
        <dgm:presLayoutVars>
          <dgm:bulletEnabled val="1"/>
        </dgm:presLayoutVars>
      </dgm:prSet>
      <dgm:spPr/>
    </dgm:pt>
  </dgm:ptLst>
  <dgm:cxnLst>
    <dgm:cxn modelId="{32D39108-9B6C-5442-8A3A-7FF1B7798B63}" type="presOf" srcId="{37CF6E2C-2E5A-104B-9E48-9ED4756DD76E}" destId="{3D99AE37-EFF7-4145-B23A-3FB5DED6C76C}" srcOrd="0" destOrd="1" presId="urn:microsoft.com/office/officeart/2005/8/layout/hList1"/>
    <dgm:cxn modelId="{A531E010-A493-F144-AE63-99FE8CA756F5}" type="presOf" srcId="{1CA9EB0C-14C8-E947-B54F-37952EB417AF}" destId="{3D99AE37-EFF7-4145-B23A-3FB5DED6C76C}" srcOrd="0" destOrd="6" presId="urn:microsoft.com/office/officeart/2005/8/layout/hList1"/>
    <dgm:cxn modelId="{73C6651D-F08B-B34A-9E10-6EF1C8CE09E3}" type="presOf" srcId="{119FFC4A-F22B-C442-A402-609EDB4FC2DD}" destId="{C46F65AE-6EC4-9744-870D-78DD34431754}" srcOrd="0" destOrd="4" presId="urn:microsoft.com/office/officeart/2005/8/layout/hList1"/>
    <dgm:cxn modelId="{BA51ED30-BC8F-4343-8191-06EEF374925F}" srcId="{44DC3C02-5BB5-475E-A329-19AA9DECE364}" destId="{13019676-1FEF-E744-93FC-597173ABBF87}" srcOrd="5" destOrd="0" parTransId="{A2848C97-28B8-E546-869F-8D9AECAE6A85}" sibTransId="{5D991448-72BB-8A44-889D-E243B53426C7}"/>
    <dgm:cxn modelId="{7A6DC333-46D2-1F40-A3BB-FBCE5499EFBC}" type="presOf" srcId="{C77E4ED5-4704-7142-94ED-0699E07FACD4}" destId="{3D99AE37-EFF7-4145-B23A-3FB5DED6C76C}" srcOrd="0" destOrd="3" presId="urn:microsoft.com/office/officeart/2005/8/layout/hList1"/>
    <dgm:cxn modelId="{46EB7554-B2B1-4141-93B3-2EF9864DA798}" srcId="{44DC3C02-5BB5-475E-A329-19AA9DECE364}" destId="{F78E9AD2-9BCD-A945-A1E7-009AC4F29FE5}" srcOrd="4" destOrd="0" parTransId="{88C1B6E8-8DE2-D644-A721-C63535742D05}" sibTransId="{D068B9BD-83DA-C843-A5E7-3850E2034E3F}"/>
    <dgm:cxn modelId="{C4D34258-DCA8-49B8-B83B-D50C93D68F69}" srcId="{44DC3C02-5BB5-475E-A329-19AA9DECE364}" destId="{5AF07C34-4DFE-4C67-B307-B914FC384A7C}" srcOrd="0" destOrd="0" parTransId="{5AC21960-5819-45CF-AC09-C355E1852C3E}" sibTransId="{B48B6DC4-4571-4861-8C23-7AFF6BEB0CD1}"/>
    <dgm:cxn modelId="{BBC2075E-3AC5-6648-A315-A9118C0DAED9}" type="presOf" srcId="{0418A5B9-4BC4-4EA7-805D-380D5B51E086}" destId="{73E5D60E-80A2-2846-B02D-056EA52CA714}" srcOrd="0" destOrd="0" presId="urn:microsoft.com/office/officeart/2005/8/layout/hList1"/>
    <dgm:cxn modelId="{C4BEFC64-BF01-A744-BFFD-DED3764CBDE8}" type="presOf" srcId="{6C179AB7-7C3E-6E43-B4C6-938937E80885}" destId="{C46F65AE-6EC4-9744-870D-78DD34431754}" srcOrd="0" destOrd="2" presId="urn:microsoft.com/office/officeart/2005/8/layout/hList1"/>
    <dgm:cxn modelId="{2B851566-CD07-DF4E-8CF0-C153E34C86F9}" srcId="{44DC3C02-5BB5-475E-A329-19AA9DECE364}" destId="{5FB379A1-1974-4741-ABE7-B292A9CBC04A}" srcOrd="2" destOrd="0" parTransId="{A3C11394-9D82-9543-A770-ED1ABEEC877D}" sibTransId="{471D2A43-8DFD-5242-BFAD-88F8125029DD}"/>
    <dgm:cxn modelId="{D1E5A768-3CA2-6544-9753-B9841D07A93F}" type="presOf" srcId="{44DC3C02-5BB5-475E-A329-19AA9DECE364}" destId="{C3FFA9E8-3D2B-8F48-BDDD-EAF2A8920F03}" srcOrd="0" destOrd="0" presId="urn:microsoft.com/office/officeart/2005/8/layout/hList1"/>
    <dgm:cxn modelId="{0DB0C77D-A1A7-4F86-BF93-AE49C9970F54}" srcId="{0418A5B9-4BC4-4EA7-805D-380D5B51E086}" destId="{A3D2ECDB-571B-4A37-81A0-D27F5C8B683B}" srcOrd="0" destOrd="0" parTransId="{DD6D27D9-41C2-457F-AE9E-175B3791DD32}" sibTransId="{19C97CF3-1D64-4093-A5CF-647027EAA21B}"/>
    <dgm:cxn modelId="{F0EEA17F-94C3-FF47-86F6-AC70FE1A0925}" type="presOf" srcId="{81DE5F65-F0E6-0644-9A23-43917CD6C135}" destId="{C46F65AE-6EC4-9744-870D-78DD34431754}" srcOrd="0" destOrd="3" presId="urn:microsoft.com/office/officeart/2005/8/layout/hList1"/>
    <dgm:cxn modelId="{F6FFB183-5722-455B-8851-2E7A1C286367}" srcId="{A35F8A5B-5C95-4A38-B2C4-57331A6FE83B}" destId="{44DC3C02-5BB5-475E-A329-19AA9DECE364}" srcOrd="0" destOrd="0" parTransId="{313D4141-8173-4D05-8222-69257915385A}" sibTransId="{09780FDF-B565-4447-BDA4-3DD9FF2C195A}"/>
    <dgm:cxn modelId="{86394688-0D5E-B74D-964D-4948D62C235F}" type="presOf" srcId="{5BE1E7F6-7FFD-E844-9096-20FA7138B016}" destId="{C46F65AE-6EC4-9744-870D-78DD34431754}" srcOrd="0" destOrd="5" presId="urn:microsoft.com/office/officeart/2005/8/layout/hList1"/>
    <dgm:cxn modelId="{0CBC9A88-614A-4D0F-ABC6-8F37E5C80199}" srcId="{A35F8A5B-5C95-4A38-B2C4-57331A6FE83B}" destId="{0418A5B9-4BC4-4EA7-805D-380D5B51E086}" srcOrd="1" destOrd="0" parTransId="{05DCE337-B2DA-4D55-B9E2-C7CEA9349579}" sibTransId="{35D2CDE9-5691-44C4-A9DA-2DA9FDF67BD8}"/>
    <dgm:cxn modelId="{D1832A95-7360-AA42-ACFF-E5AE2ACEE8CF}" type="presOf" srcId="{5FB379A1-1974-4741-ABE7-B292A9CBC04A}" destId="{3D99AE37-EFF7-4145-B23A-3FB5DED6C76C}" srcOrd="0" destOrd="2" presId="urn:microsoft.com/office/officeart/2005/8/layout/hList1"/>
    <dgm:cxn modelId="{2BC66996-E22B-104E-82D0-4E03E933101D}" srcId="{44DC3C02-5BB5-475E-A329-19AA9DECE364}" destId="{37CF6E2C-2E5A-104B-9E48-9ED4756DD76E}" srcOrd="1" destOrd="0" parTransId="{9F28D724-4A42-054D-84D6-FB9BD8BEDC2B}" sibTransId="{6A742BA3-E924-F448-9027-6AECBC20D9EA}"/>
    <dgm:cxn modelId="{41FBAD98-363A-D54B-B9D9-D862589CE7FB}" type="presOf" srcId="{13019676-1FEF-E744-93FC-597173ABBF87}" destId="{3D99AE37-EFF7-4145-B23A-3FB5DED6C76C}" srcOrd="0" destOrd="5" presId="urn:microsoft.com/office/officeart/2005/8/layout/hList1"/>
    <dgm:cxn modelId="{D8656FA5-2F12-3A48-8D51-0FDC30AD8465}" srcId="{0418A5B9-4BC4-4EA7-805D-380D5B51E086}" destId="{6C179AB7-7C3E-6E43-B4C6-938937E80885}" srcOrd="2" destOrd="0" parTransId="{7871C00F-A140-EC49-9FCD-4B38EF56E08F}" sibTransId="{E6FD17B4-E675-4241-AF25-0CEE1E9EABBE}"/>
    <dgm:cxn modelId="{0CC1B5AF-098C-CA46-B8AA-001DAD8D4651}" type="presOf" srcId="{F78E9AD2-9BCD-A945-A1E7-009AC4F29FE5}" destId="{3D99AE37-EFF7-4145-B23A-3FB5DED6C76C}" srcOrd="0" destOrd="4" presId="urn:microsoft.com/office/officeart/2005/8/layout/hList1"/>
    <dgm:cxn modelId="{3B1DDDBF-4877-A449-9182-7D25458887F7}" srcId="{0418A5B9-4BC4-4EA7-805D-380D5B51E086}" destId="{5BE1E7F6-7FFD-E844-9096-20FA7138B016}" srcOrd="5" destOrd="0" parTransId="{2FBB8A67-AF87-EE40-AE52-910BE253E026}" sibTransId="{314173DD-46B7-774C-BEEC-7ECA44AE6162}"/>
    <dgm:cxn modelId="{251BBBC1-AE77-6D41-A73E-BC8FF89FD321}" type="presOf" srcId="{5AF07C34-4DFE-4C67-B307-B914FC384A7C}" destId="{3D99AE37-EFF7-4145-B23A-3FB5DED6C76C}" srcOrd="0" destOrd="0" presId="urn:microsoft.com/office/officeart/2005/8/layout/hList1"/>
    <dgm:cxn modelId="{DD83D2C5-78AF-B745-9066-50938FD17487}" srcId="{0418A5B9-4BC4-4EA7-805D-380D5B51E086}" destId="{119FFC4A-F22B-C442-A402-609EDB4FC2DD}" srcOrd="4" destOrd="0" parTransId="{9EB2E846-1FC9-E54E-9F2E-59B96B90C4F5}" sibTransId="{5D979C02-381C-6D4D-8EF2-219B0892E25F}"/>
    <dgm:cxn modelId="{E08EFDC8-831E-D344-8853-C4D8E17764DE}" type="presOf" srcId="{F86A844B-80FD-8349-860B-0C2FFF96E0E4}" destId="{C46F65AE-6EC4-9744-870D-78DD34431754}" srcOrd="0" destOrd="1" presId="urn:microsoft.com/office/officeart/2005/8/layout/hList1"/>
    <dgm:cxn modelId="{051BFACE-3016-B749-A150-B65A0FAC2AEE}" type="presOf" srcId="{A35F8A5B-5C95-4A38-B2C4-57331A6FE83B}" destId="{C598E999-2670-BB45-AAFD-A18C04D817A0}" srcOrd="0" destOrd="0" presId="urn:microsoft.com/office/officeart/2005/8/layout/hList1"/>
    <dgm:cxn modelId="{D3B966DE-78DD-364C-98EB-939E8DC8B1D4}" srcId="{0418A5B9-4BC4-4EA7-805D-380D5B51E086}" destId="{81DE5F65-F0E6-0644-9A23-43917CD6C135}" srcOrd="3" destOrd="0" parTransId="{B94F4030-70FA-6446-B56C-BC3267ECA37F}" sibTransId="{AE5CF956-ABC2-D14F-AA20-C94FAFC35728}"/>
    <dgm:cxn modelId="{602CBADF-959D-AF46-AE3C-4DB02F72E087}" srcId="{44DC3C02-5BB5-475E-A329-19AA9DECE364}" destId="{1CA9EB0C-14C8-E947-B54F-37952EB417AF}" srcOrd="6" destOrd="0" parTransId="{5535D55D-1B24-A443-8033-1470C28000FE}" sibTransId="{F020FCB8-3ECE-674A-BBF0-B308839A2A95}"/>
    <dgm:cxn modelId="{1E3299E5-6DB4-5042-A28F-8F12ACA966ED}" srcId="{44DC3C02-5BB5-475E-A329-19AA9DECE364}" destId="{C77E4ED5-4704-7142-94ED-0699E07FACD4}" srcOrd="3" destOrd="0" parTransId="{A6622F01-4D43-0C4D-B831-3CAB90D4FAD9}" sibTransId="{AA17C072-B6F4-FF4F-89BF-A7E84F7981FE}"/>
    <dgm:cxn modelId="{45E65EEC-453A-3B4C-A92C-DB14B1AFF0CA}" srcId="{0418A5B9-4BC4-4EA7-805D-380D5B51E086}" destId="{F86A844B-80FD-8349-860B-0C2FFF96E0E4}" srcOrd="1" destOrd="0" parTransId="{81971D8E-5B9A-E04D-8BDF-58C0648608CF}" sibTransId="{6F902407-13C5-7F42-8C47-3B9127811C37}"/>
    <dgm:cxn modelId="{D122A5F6-0F63-EE41-AEA3-BEA3A74F84EE}" type="presOf" srcId="{A3D2ECDB-571B-4A37-81A0-D27F5C8B683B}" destId="{C46F65AE-6EC4-9744-870D-78DD34431754}" srcOrd="0" destOrd="0" presId="urn:microsoft.com/office/officeart/2005/8/layout/hList1"/>
    <dgm:cxn modelId="{B6CF8149-E167-3845-812B-4356CB0D5A9E}" type="presParOf" srcId="{C598E999-2670-BB45-AAFD-A18C04D817A0}" destId="{040A0DFE-2C6C-1040-9761-6D7573696A7B}" srcOrd="0" destOrd="0" presId="urn:microsoft.com/office/officeart/2005/8/layout/hList1"/>
    <dgm:cxn modelId="{EEF38F32-4A63-304A-B3F7-98ADE2B75615}" type="presParOf" srcId="{040A0DFE-2C6C-1040-9761-6D7573696A7B}" destId="{C3FFA9E8-3D2B-8F48-BDDD-EAF2A8920F03}" srcOrd="0" destOrd="0" presId="urn:microsoft.com/office/officeart/2005/8/layout/hList1"/>
    <dgm:cxn modelId="{0C7767D8-16CE-D74D-9BD1-01939E0BD6A2}" type="presParOf" srcId="{040A0DFE-2C6C-1040-9761-6D7573696A7B}" destId="{3D99AE37-EFF7-4145-B23A-3FB5DED6C76C}" srcOrd="1" destOrd="0" presId="urn:microsoft.com/office/officeart/2005/8/layout/hList1"/>
    <dgm:cxn modelId="{95B0A612-7C7C-604D-9121-4EBA67F1C8CE}" type="presParOf" srcId="{C598E999-2670-BB45-AAFD-A18C04D817A0}" destId="{0820222D-44C4-F14B-8C35-40251BDDC66A}" srcOrd="1" destOrd="0" presId="urn:microsoft.com/office/officeart/2005/8/layout/hList1"/>
    <dgm:cxn modelId="{FB2B1E2A-8843-0440-B542-5B5910C67078}" type="presParOf" srcId="{C598E999-2670-BB45-AAFD-A18C04D817A0}" destId="{F9D192FB-19B3-7346-9D72-61C87673F278}" srcOrd="2" destOrd="0" presId="urn:microsoft.com/office/officeart/2005/8/layout/hList1"/>
    <dgm:cxn modelId="{2D856040-F742-B448-AE90-8ABA12CFCEF3}" type="presParOf" srcId="{F9D192FB-19B3-7346-9D72-61C87673F278}" destId="{73E5D60E-80A2-2846-B02D-056EA52CA714}" srcOrd="0" destOrd="0" presId="urn:microsoft.com/office/officeart/2005/8/layout/hList1"/>
    <dgm:cxn modelId="{55C7F5BB-F92F-384A-8517-9B96580F5C4D}" type="presParOf" srcId="{F9D192FB-19B3-7346-9D72-61C87673F278}" destId="{C46F65AE-6EC4-9744-870D-78DD3443175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75912C-819F-4F20-A93F-2A7A2F7204F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354FD80-517F-42AB-8409-740A08DB9A60}">
      <dgm:prSet/>
      <dgm:spPr/>
      <dgm:t>
        <a:bodyPr/>
        <a:lstStyle/>
        <a:p>
          <a:r>
            <a:rPr lang="en-NZ" dirty="0"/>
            <a:t>Cluster 1 (n = 831) comprised </a:t>
          </a:r>
          <a:r>
            <a:rPr lang="en-NZ" dirty="0">
              <a:solidFill>
                <a:schemeClr val="tx1"/>
              </a:solidFill>
            </a:rPr>
            <a:t>flourishing Māori who prosper at school </a:t>
          </a:r>
          <a:r>
            <a:rPr lang="en-NZ" dirty="0"/>
            <a:t>because they are </a:t>
          </a:r>
          <a:r>
            <a:rPr lang="en-NZ" dirty="0">
              <a:solidFill>
                <a:schemeClr val="accent6"/>
              </a:solidFill>
            </a:rPr>
            <a:t>highly motivated to achieve and are behaviourally and emotionally engaged</a:t>
          </a:r>
          <a:r>
            <a:rPr lang="en-NZ" dirty="0"/>
            <a:t>. </a:t>
          </a:r>
          <a:endParaRPr lang="en-US" dirty="0"/>
        </a:p>
      </dgm:t>
    </dgm:pt>
    <dgm:pt modelId="{90578276-FB7F-472E-82A8-12F796B5B4BC}" type="parTrans" cxnId="{E546CEC4-E797-4F53-9DEE-4BF945DCFE90}">
      <dgm:prSet/>
      <dgm:spPr/>
      <dgm:t>
        <a:bodyPr/>
        <a:lstStyle/>
        <a:p>
          <a:endParaRPr lang="en-US"/>
        </a:p>
      </dgm:t>
    </dgm:pt>
    <dgm:pt modelId="{9D34D046-612B-40EB-AAC6-53967707157C}" type="sibTrans" cxnId="{E546CEC4-E797-4F53-9DEE-4BF945DCFE90}">
      <dgm:prSet/>
      <dgm:spPr/>
      <dgm:t>
        <a:bodyPr/>
        <a:lstStyle/>
        <a:p>
          <a:endParaRPr lang="en-US"/>
        </a:p>
      </dgm:t>
    </dgm:pt>
    <dgm:pt modelId="{B9E60C50-1B8E-419B-B3D8-5097FF2A733A}">
      <dgm:prSet/>
      <dgm:spPr/>
      <dgm:t>
        <a:bodyPr/>
        <a:lstStyle/>
        <a:p>
          <a:r>
            <a:rPr lang="en-NZ" dirty="0"/>
            <a:t>They report </a:t>
          </a:r>
          <a:r>
            <a:rPr lang="en-NZ" u="sng" dirty="0">
              <a:solidFill>
                <a:schemeClr val="accent6"/>
              </a:solidFill>
            </a:rPr>
            <a:t>the highest levels of self-reported achievement, cultural pride, and perceptions of cultural status</a:t>
          </a:r>
          <a:r>
            <a:rPr lang="en-NZ" dirty="0"/>
            <a:t>. </a:t>
          </a:r>
          <a:endParaRPr lang="en-US" dirty="0"/>
        </a:p>
      </dgm:t>
    </dgm:pt>
    <dgm:pt modelId="{FA880F0D-E9F1-436F-AA98-36DADEA5169A}" type="parTrans" cxnId="{3C777BCB-A174-4E84-9883-E95C534A1482}">
      <dgm:prSet/>
      <dgm:spPr/>
      <dgm:t>
        <a:bodyPr/>
        <a:lstStyle/>
        <a:p>
          <a:endParaRPr lang="en-US"/>
        </a:p>
      </dgm:t>
    </dgm:pt>
    <dgm:pt modelId="{53ED8CBE-61D5-455E-8B6D-EB2BAD6AA166}" type="sibTrans" cxnId="{3C777BCB-A174-4E84-9883-E95C534A1482}">
      <dgm:prSet/>
      <dgm:spPr/>
      <dgm:t>
        <a:bodyPr/>
        <a:lstStyle/>
        <a:p>
          <a:endParaRPr lang="en-US"/>
        </a:p>
      </dgm:t>
    </dgm:pt>
    <dgm:pt modelId="{13DCCECB-203C-4E51-A920-BD59B5B7DC5D}">
      <dgm:prSet/>
      <dgm:spPr/>
      <dgm:t>
        <a:bodyPr/>
        <a:lstStyle/>
        <a:p>
          <a:r>
            <a:rPr lang="en-NZ" dirty="0"/>
            <a:t>Flourishing Māori students are more likely to be female, in Years 1–6, and from low-decile schools. They are more likely to perceive </a:t>
          </a:r>
          <a:r>
            <a:rPr lang="en-NZ" dirty="0">
              <a:solidFill>
                <a:schemeClr val="accent6"/>
              </a:solidFill>
            </a:rPr>
            <a:t>strong whānau and teacher support networks</a:t>
          </a:r>
          <a:r>
            <a:rPr lang="en-NZ" dirty="0"/>
            <a:t>, and </a:t>
          </a:r>
          <a:r>
            <a:rPr lang="en-NZ" u="sng" dirty="0">
              <a:solidFill>
                <a:schemeClr val="accent2"/>
              </a:solidFill>
            </a:rPr>
            <a:t>only average motivation to get a job or attend university after secondary school</a:t>
          </a:r>
          <a:r>
            <a:rPr lang="en-NZ" dirty="0">
              <a:solidFill>
                <a:schemeClr val="accent2"/>
              </a:solidFill>
            </a:rPr>
            <a:t>.</a:t>
          </a:r>
          <a:endParaRPr lang="en-US" dirty="0">
            <a:solidFill>
              <a:schemeClr val="accent2"/>
            </a:solidFill>
          </a:endParaRPr>
        </a:p>
      </dgm:t>
    </dgm:pt>
    <dgm:pt modelId="{0DFAC09A-ABED-4BD2-9FAD-0333D3A620DF}" type="parTrans" cxnId="{23283E25-9E3F-4865-B604-09CF890C6150}">
      <dgm:prSet/>
      <dgm:spPr/>
      <dgm:t>
        <a:bodyPr/>
        <a:lstStyle/>
        <a:p>
          <a:endParaRPr lang="en-US"/>
        </a:p>
      </dgm:t>
    </dgm:pt>
    <dgm:pt modelId="{0F16496F-E344-4AE5-92FF-A39EF0A18A1F}" type="sibTrans" cxnId="{23283E25-9E3F-4865-B604-09CF890C6150}">
      <dgm:prSet/>
      <dgm:spPr/>
      <dgm:t>
        <a:bodyPr/>
        <a:lstStyle/>
        <a:p>
          <a:endParaRPr lang="en-US"/>
        </a:p>
      </dgm:t>
    </dgm:pt>
    <dgm:pt modelId="{818D0181-2ADD-1C4D-BAF7-25962BDD9F45}" type="pres">
      <dgm:prSet presAssocID="{9275912C-819F-4F20-A93F-2A7A2F7204F3}" presName="vert0" presStyleCnt="0">
        <dgm:presLayoutVars>
          <dgm:dir/>
          <dgm:animOne val="branch"/>
          <dgm:animLvl val="lvl"/>
        </dgm:presLayoutVars>
      </dgm:prSet>
      <dgm:spPr/>
    </dgm:pt>
    <dgm:pt modelId="{E7A20CCA-0238-A24E-A570-BD537C0C09E0}" type="pres">
      <dgm:prSet presAssocID="{F354FD80-517F-42AB-8409-740A08DB9A60}" presName="thickLine" presStyleLbl="alignNode1" presStyleIdx="0" presStyleCnt="3"/>
      <dgm:spPr/>
    </dgm:pt>
    <dgm:pt modelId="{1F7754A6-F799-BB47-B05C-8E9BB641B5E3}" type="pres">
      <dgm:prSet presAssocID="{F354FD80-517F-42AB-8409-740A08DB9A60}" presName="horz1" presStyleCnt="0"/>
      <dgm:spPr/>
    </dgm:pt>
    <dgm:pt modelId="{318F4B61-E30E-E442-9635-66CB02EEC825}" type="pres">
      <dgm:prSet presAssocID="{F354FD80-517F-42AB-8409-740A08DB9A60}" presName="tx1" presStyleLbl="revTx" presStyleIdx="0" presStyleCnt="3"/>
      <dgm:spPr/>
    </dgm:pt>
    <dgm:pt modelId="{F0524F0C-FF07-1C4C-82E3-161DED315FCF}" type="pres">
      <dgm:prSet presAssocID="{F354FD80-517F-42AB-8409-740A08DB9A60}" presName="vert1" presStyleCnt="0"/>
      <dgm:spPr/>
    </dgm:pt>
    <dgm:pt modelId="{609FAEDA-94DC-984E-ACF5-F6B167AF545C}" type="pres">
      <dgm:prSet presAssocID="{B9E60C50-1B8E-419B-B3D8-5097FF2A733A}" presName="thickLine" presStyleLbl="alignNode1" presStyleIdx="1" presStyleCnt="3"/>
      <dgm:spPr/>
    </dgm:pt>
    <dgm:pt modelId="{F7E64F19-450A-B24D-BFD4-68EA756EC124}" type="pres">
      <dgm:prSet presAssocID="{B9E60C50-1B8E-419B-B3D8-5097FF2A733A}" presName="horz1" presStyleCnt="0"/>
      <dgm:spPr/>
    </dgm:pt>
    <dgm:pt modelId="{BE50C886-2A68-854B-A321-3443C966E005}" type="pres">
      <dgm:prSet presAssocID="{B9E60C50-1B8E-419B-B3D8-5097FF2A733A}" presName="tx1" presStyleLbl="revTx" presStyleIdx="1" presStyleCnt="3"/>
      <dgm:spPr/>
    </dgm:pt>
    <dgm:pt modelId="{1ADA43B0-D508-4340-914F-50EBEED4EEA2}" type="pres">
      <dgm:prSet presAssocID="{B9E60C50-1B8E-419B-B3D8-5097FF2A733A}" presName="vert1" presStyleCnt="0"/>
      <dgm:spPr/>
    </dgm:pt>
    <dgm:pt modelId="{610C6BB7-0243-CC40-AF6A-A41711C7B2B7}" type="pres">
      <dgm:prSet presAssocID="{13DCCECB-203C-4E51-A920-BD59B5B7DC5D}" presName="thickLine" presStyleLbl="alignNode1" presStyleIdx="2" presStyleCnt="3"/>
      <dgm:spPr/>
    </dgm:pt>
    <dgm:pt modelId="{186630CC-E90B-E844-B377-8BD27A32BD20}" type="pres">
      <dgm:prSet presAssocID="{13DCCECB-203C-4E51-A920-BD59B5B7DC5D}" presName="horz1" presStyleCnt="0"/>
      <dgm:spPr/>
    </dgm:pt>
    <dgm:pt modelId="{30CA59BA-EFB5-F440-B8C9-DC43AF7AD257}" type="pres">
      <dgm:prSet presAssocID="{13DCCECB-203C-4E51-A920-BD59B5B7DC5D}" presName="tx1" presStyleLbl="revTx" presStyleIdx="2" presStyleCnt="3"/>
      <dgm:spPr/>
    </dgm:pt>
    <dgm:pt modelId="{9532CC8B-5502-0542-B6EE-71AF39FC4960}" type="pres">
      <dgm:prSet presAssocID="{13DCCECB-203C-4E51-A920-BD59B5B7DC5D}" presName="vert1" presStyleCnt="0"/>
      <dgm:spPr/>
    </dgm:pt>
  </dgm:ptLst>
  <dgm:cxnLst>
    <dgm:cxn modelId="{23283E25-9E3F-4865-B604-09CF890C6150}" srcId="{9275912C-819F-4F20-A93F-2A7A2F7204F3}" destId="{13DCCECB-203C-4E51-A920-BD59B5B7DC5D}" srcOrd="2" destOrd="0" parTransId="{0DFAC09A-ABED-4BD2-9FAD-0333D3A620DF}" sibTransId="{0F16496F-E344-4AE5-92FF-A39EF0A18A1F}"/>
    <dgm:cxn modelId="{3D6F6D27-F351-CC4C-BBEF-9D6B8150F5CF}" type="presOf" srcId="{B9E60C50-1B8E-419B-B3D8-5097FF2A733A}" destId="{BE50C886-2A68-854B-A321-3443C966E005}" srcOrd="0" destOrd="0" presId="urn:microsoft.com/office/officeart/2008/layout/LinedList"/>
    <dgm:cxn modelId="{5F455D39-6834-8F43-A18D-D2C230041F67}" type="presOf" srcId="{F354FD80-517F-42AB-8409-740A08DB9A60}" destId="{318F4B61-E30E-E442-9635-66CB02EEC825}" srcOrd="0" destOrd="0" presId="urn:microsoft.com/office/officeart/2008/layout/LinedList"/>
    <dgm:cxn modelId="{35BB777E-AEB3-1947-81DA-0EBCCBB0FCC7}" type="presOf" srcId="{13DCCECB-203C-4E51-A920-BD59B5B7DC5D}" destId="{30CA59BA-EFB5-F440-B8C9-DC43AF7AD257}" srcOrd="0" destOrd="0" presId="urn:microsoft.com/office/officeart/2008/layout/LinedList"/>
    <dgm:cxn modelId="{E546CEC4-E797-4F53-9DEE-4BF945DCFE90}" srcId="{9275912C-819F-4F20-A93F-2A7A2F7204F3}" destId="{F354FD80-517F-42AB-8409-740A08DB9A60}" srcOrd="0" destOrd="0" parTransId="{90578276-FB7F-472E-82A8-12F796B5B4BC}" sibTransId="{9D34D046-612B-40EB-AAC6-53967707157C}"/>
    <dgm:cxn modelId="{BB5BE9C4-B86F-0443-8558-37B6586613BB}" type="presOf" srcId="{9275912C-819F-4F20-A93F-2A7A2F7204F3}" destId="{818D0181-2ADD-1C4D-BAF7-25962BDD9F45}" srcOrd="0" destOrd="0" presId="urn:microsoft.com/office/officeart/2008/layout/LinedList"/>
    <dgm:cxn modelId="{3C777BCB-A174-4E84-9883-E95C534A1482}" srcId="{9275912C-819F-4F20-A93F-2A7A2F7204F3}" destId="{B9E60C50-1B8E-419B-B3D8-5097FF2A733A}" srcOrd="1" destOrd="0" parTransId="{FA880F0D-E9F1-436F-AA98-36DADEA5169A}" sibTransId="{53ED8CBE-61D5-455E-8B6D-EB2BAD6AA166}"/>
    <dgm:cxn modelId="{2BA6F756-F6B9-5B42-8A87-734373819E0B}" type="presParOf" srcId="{818D0181-2ADD-1C4D-BAF7-25962BDD9F45}" destId="{E7A20CCA-0238-A24E-A570-BD537C0C09E0}" srcOrd="0" destOrd="0" presId="urn:microsoft.com/office/officeart/2008/layout/LinedList"/>
    <dgm:cxn modelId="{CB5EF96A-022B-1F4D-8342-CCFF8FA680AF}" type="presParOf" srcId="{818D0181-2ADD-1C4D-BAF7-25962BDD9F45}" destId="{1F7754A6-F799-BB47-B05C-8E9BB641B5E3}" srcOrd="1" destOrd="0" presId="urn:microsoft.com/office/officeart/2008/layout/LinedList"/>
    <dgm:cxn modelId="{1DD964F9-1002-2344-B52F-5A46C29E5217}" type="presParOf" srcId="{1F7754A6-F799-BB47-B05C-8E9BB641B5E3}" destId="{318F4B61-E30E-E442-9635-66CB02EEC825}" srcOrd="0" destOrd="0" presId="urn:microsoft.com/office/officeart/2008/layout/LinedList"/>
    <dgm:cxn modelId="{5565B9EC-5230-704E-BDC6-6ECF454162A0}" type="presParOf" srcId="{1F7754A6-F799-BB47-B05C-8E9BB641B5E3}" destId="{F0524F0C-FF07-1C4C-82E3-161DED315FCF}" srcOrd="1" destOrd="0" presId="urn:microsoft.com/office/officeart/2008/layout/LinedList"/>
    <dgm:cxn modelId="{499157B9-A415-DC4B-9751-463080AECF1C}" type="presParOf" srcId="{818D0181-2ADD-1C4D-BAF7-25962BDD9F45}" destId="{609FAEDA-94DC-984E-ACF5-F6B167AF545C}" srcOrd="2" destOrd="0" presId="urn:microsoft.com/office/officeart/2008/layout/LinedList"/>
    <dgm:cxn modelId="{644F6816-6B5E-2147-BC22-E202527A42C9}" type="presParOf" srcId="{818D0181-2ADD-1C4D-BAF7-25962BDD9F45}" destId="{F7E64F19-450A-B24D-BFD4-68EA756EC124}" srcOrd="3" destOrd="0" presId="urn:microsoft.com/office/officeart/2008/layout/LinedList"/>
    <dgm:cxn modelId="{9829D1C0-8F3A-C74E-94B3-A138E7184B77}" type="presParOf" srcId="{F7E64F19-450A-B24D-BFD4-68EA756EC124}" destId="{BE50C886-2A68-854B-A321-3443C966E005}" srcOrd="0" destOrd="0" presId="urn:microsoft.com/office/officeart/2008/layout/LinedList"/>
    <dgm:cxn modelId="{9FEB8CAE-FD24-B140-B5F7-EBC2A8079AD1}" type="presParOf" srcId="{F7E64F19-450A-B24D-BFD4-68EA756EC124}" destId="{1ADA43B0-D508-4340-914F-50EBEED4EEA2}" srcOrd="1" destOrd="0" presId="urn:microsoft.com/office/officeart/2008/layout/LinedList"/>
    <dgm:cxn modelId="{1E7980B8-0555-574A-8B45-41180E6F54CF}" type="presParOf" srcId="{818D0181-2ADD-1C4D-BAF7-25962BDD9F45}" destId="{610C6BB7-0243-CC40-AF6A-A41711C7B2B7}" srcOrd="4" destOrd="0" presId="urn:microsoft.com/office/officeart/2008/layout/LinedList"/>
    <dgm:cxn modelId="{80E1C7EC-6FC8-C345-9A8D-4C85F37A69EC}" type="presParOf" srcId="{818D0181-2ADD-1C4D-BAF7-25962BDD9F45}" destId="{186630CC-E90B-E844-B377-8BD27A32BD20}" srcOrd="5" destOrd="0" presId="urn:microsoft.com/office/officeart/2008/layout/LinedList"/>
    <dgm:cxn modelId="{93B3F9FC-91D1-F54C-8A11-CD375F067AED}" type="presParOf" srcId="{186630CC-E90B-E844-B377-8BD27A32BD20}" destId="{30CA59BA-EFB5-F440-B8C9-DC43AF7AD257}" srcOrd="0" destOrd="0" presId="urn:microsoft.com/office/officeart/2008/layout/LinedList"/>
    <dgm:cxn modelId="{9386219D-337C-F84F-A974-FF9D1C081A3D}" type="presParOf" srcId="{186630CC-E90B-E844-B377-8BD27A32BD20}" destId="{9532CC8B-5502-0542-B6EE-71AF39FC496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75912C-819F-4F20-A93F-2A7A2F7204F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354FD80-517F-42AB-8409-740A08DB9A60}">
      <dgm:prSet/>
      <dgm:spPr/>
      <dgm:t>
        <a:bodyPr/>
        <a:lstStyle/>
        <a:p>
          <a:r>
            <a:rPr lang="en-NZ" dirty="0"/>
            <a:t>Cluster 2 (n = 1,325) comprised </a:t>
          </a:r>
          <a:r>
            <a:rPr lang="en-NZ" dirty="0">
              <a:solidFill>
                <a:schemeClr val="tx1"/>
              </a:solidFill>
            </a:rPr>
            <a:t>thriving Māori who are fully engaged at school </a:t>
          </a:r>
          <a:r>
            <a:rPr lang="en-NZ" dirty="0"/>
            <a:t>and experience </a:t>
          </a:r>
          <a:r>
            <a:rPr lang="en-NZ" dirty="0">
              <a:solidFill>
                <a:schemeClr val="accent6"/>
              </a:solidFill>
            </a:rPr>
            <a:t>slightly above average motivation and behavioural and emotional engagement</a:t>
          </a:r>
          <a:r>
            <a:rPr lang="en-NZ" dirty="0"/>
            <a:t>.</a:t>
          </a:r>
          <a:endParaRPr lang="en-US" dirty="0"/>
        </a:p>
      </dgm:t>
    </dgm:pt>
    <dgm:pt modelId="{90578276-FB7F-472E-82A8-12F796B5B4BC}" type="parTrans" cxnId="{E546CEC4-E797-4F53-9DEE-4BF945DCFE90}">
      <dgm:prSet/>
      <dgm:spPr/>
      <dgm:t>
        <a:bodyPr/>
        <a:lstStyle/>
        <a:p>
          <a:endParaRPr lang="en-US"/>
        </a:p>
      </dgm:t>
    </dgm:pt>
    <dgm:pt modelId="{9D34D046-612B-40EB-AAC6-53967707157C}" type="sibTrans" cxnId="{E546CEC4-E797-4F53-9DEE-4BF945DCFE90}">
      <dgm:prSet/>
      <dgm:spPr/>
      <dgm:t>
        <a:bodyPr/>
        <a:lstStyle/>
        <a:p>
          <a:endParaRPr lang="en-US"/>
        </a:p>
      </dgm:t>
    </dgm:pt>
    <dgm:pt modelId="{B9E60C50-1B8E-419B-B3D8-5097FF2A733A}">
      <dgm:prSet/>
      <dgm:spPr/>
      <dgm:t>
        <a:bodyPr/>
        <a:lstStyle/>
        <a:p>
          <a:r>
            <a:rPr lang="en-NZ" dirty="0"/>
            <a:t>They report </a:t>
          </a:r>
          <a:r>
            <a:rPr lang="en-NZ" u="sng" dirty="0">
              <a:solidFill>
                <a:schemeClr val="accent2"/>
              </a:solidFill>
            </a:rPr>
            <a:t>average levels of self-reported achievement </a:t>
          </a:r>
          <a:r>
            <a:rPr lang="en-NZ" u="sng" dirty="0"/>
            <a:t>and </a:t>
          </a:r>
          <a:r>
            <a:rPr lang="en-NZ" u="sng" dirty="0">
              <a:solidFill>
                <a:schemeClr val="accent6"/>
              </a:solidFill>
            </a:rPr>
            <a:t>high levels of cultural pride and perceptions of cultural status</a:t>
          </a:r>
          <a:r>
            <a:rPr lang="en-NZ" dirty="0"/>
            <a:t>. They have reasonably high numbers of people in their support networks.</a:t>
          </a:r>
          <a:endParaRPr lang="en-US" dirty="0"/>
        </a:p>
      </dgm:t>
    </dgm:pt>
    <dgm:pt modelId="{53ED8CBE-61D5-455E-8B6D-EB2BAD6AA166}" type="sibTrans" cxnId="{3C777BCB-A174-4E84-9883-E95C534A1482}">
      <dgm:prSet/>
      <dgm:spPr/>
      <dgm:t>
        <a:bodyPr/>
        <a:lstStyle/>
        <a:p>
          <a:endParaRPr lang="en-US"/>
        </a:p>
      </dgm:t>
    </dgm:pt>
    <dgm:pt modelId="{FA880F0D-E9F1-436F-AA98-36DADEA5169A}" type="parTrans" cxnId="{3C777BCB-A174-4E84-9883-E95C534A1482}">
      <dgm:prSet/>
      <dgm:spPr/>
      <dgm:t>
        <a:bodyPr/>
        <a:lstStyle/>
        <a:p>
          <a:endParaRPr lang="en-US"/>
        </a:p>
      </dgm:t>
    </dgm:pt>
    <dgm:pt modelId="{13DCCECB-203C-4E51-A920-BD59B5B7DC5D}">
      <dgm:prSet/>
      <dgm:spPr/>
      <dgm:t>
        <a:bodyPr/>
        <a:lstStyle/>
        <a:p>
          <a:r>
            <a:rPr lang="en-NZ" dirty="0"/>
            <a:t>Thriving Māori students are slightly more likely to be female, in Years 1–6, and from low-decile schools. They are more likely to perceive </a:t>
          </a:r>
          <a:r>
            <a:rPr lang="en-NZ" dirty="0">
              <a:solidFill>
                <a:schemeClr val="accent6"/>
              </a:solidFill>
            </a:rPr>
            <a:t>strong whānau and teacher support networks</a:t>
          </a:r>
          <a:r>
            <a:rPr lang="en-NZ" dirty="0"/>
            <a:t>, and </a:t>
          </a:r>
          <a:r>
            <a:rPr lang="en-NZ" u="sng" dirty="0">
              <a:solidFill>
                <a:schemeClr val="accent6"/>
              </a:solidFill>
            </a:rPr>
            <a:t>the highest motivation to get a job</a:t>
          </a:r>
          <a:r>
            <a:rPr lang="en-NZ" u="none" dirty="0"/>
            <a:t> and the </a:t>
          </a:r>
          <a:r>
            <a:rPr lang="en-NZ" u="sng" dirty="0">
              <a:solidFill>
                <a:srgbClr val="FF0000"/>
              </a:solidFill>
            </a:rPr>
            <a:t>lowest motivation to attend university</a:t>
          </a:r>
          <a:r>
            <a:rPr lang="en-NZ" u="sng" dirty="0"/>
            <a:t> </a:t>
          </a:r>
          <a:r>
            <a:rPr lang="en-NZ" u="none" dirty="0"/>
            <a:t>after secondary school.</a:t>
          </a:r>
          <a:endParaRPr lang="en-US" u="none" dirty="0"/>
        </a:p>
      </dgm:t>
    </dgm:pt>
    <dgm:pt modelId="{0F16496F-E344-4AE5-92FF-A39EF0A18A1F}" type="sibTrans" cxnId="{23283E25-9E3F-4865-B604-09CF890C6150}">
      <dgm:prSet/>
      <dgm:spPr/>
      <dgm:t>
        <a:bodyPr/>
        <a:lstStyle/>
        <a:p>
          <a:endParaRPr lang="en-US"/>
        </a:p>
      </dgm:t>
    </dgm:pt>
    <dgm:pt modelId="{0DFAC09A-ABED-4BD2-9FAD-0333D3A620DF}" type="parTrans" cxnId="{23283E25-9E3F-4865-B604-09CF890C6150}">
      <dgm:prSet/>
      <dgm:spPr/>
      <dgm:t>
        <a:bodyPr/>
        <a:lstStyle/>
        <a:p>
          <a:endParaRPr lang="en-US"/>
        </a:p>
      </dgm:t>
    </dgm:pt>
    <dgm:pt modelId="{818D0181-2ADD-1C4D-BAF7-25962BDD9F45}" type="pres">
      <dgm:prSet presAssocID="{9275912C-819F-4F20-A93F-2A7A2F7204F3}" presName="vert0" presStyleCnt="0">
        <dgm:presLayoutVars>
          <dgm:dir/>
          <dgm:animOne val="branch"/>
          <dgm:animLvl val="lvl"/>
        </dgm:presLayoutVars>
      </dgm:prSet>
      <dgm:spPr/>
    </dgm:pt>
    <dgm:pt modelId="{E7A20CCA-0238-A24E-A570-BD537C0C09E0}" type="pres">
      <dgm:prSet presAssocID="{F354FD80-517F-42AB-8409-740A08DB9A60}" presName="thickLine" presStyleLbl="alignNode1" presStyleIdx="0" presStyleCnt="3"/>
      <dgm:spPr/>
    </dgm:pt>
    <dgm:pt modelId="{1F7754A6-F799-BB47-B05C-8E9BB641B5E3}" type="pres">
      <dgm:prSet presAssocID="{F354FD80-517F-42AB-8409-740A08DB9A60}" presName="horz1" presStyleCnt="0"/>
      <dgm:spPr/>
    </dgm:pt>
    <dgm:pt modelId="{318F4B61-E30E-E442-9635-66CB02EEC825}" type="pres">
      <dgm:prSet presAssocID="{F354FD80-517F-42AB-8409-740A08DB9A60}" presName="tx1" presStyleLbl="revTx" presStyleIdx="0" presStyleCnt="3"/>
      <dgm:spPr/>
    </dgm:pt>
    <dgm:pt modelId="{F0524F0C-FF07-1C4C-82E3-161DED315FCF}" type="pres">
      <dgm:prSet presAssocID="{F354FD80-517F-42AB-8409-740A08DB9A60}" presName="vert1" presStyleCnt="0"/>
      <dgm:spPr/>
    </dgm:pt>
    <dgm:pt modelId="{609FAEDA-94DC-984E-ACF5-F6B167AF545C}" type="pres">
      <dgm:prSet presAssocID="{B9E60C50-1B8E-419B-B3D8-5097FF2A733A}" presName="thickLine" presStyleLbl="alignNode1" presStyleIdx="1" presStyleCnt="3"/>
      <dgm:spPr/>
    </dgm:pt>
    <dgm:pt modelId="{F7E64F19-450A-B24D-BFD4-68EA756EC124}" type="pres">
      <dgm:prSet presAssocID="{B9E60C50-1B8E-419B-B3D8-5097FF2A733A}" presName="horz1" presStyleCnt="0"/>
      <dgm:spPr/>
    </dgm:pt>
    <dgm:pt modelId="{BE50C886-2A68-854B-A321-3443C966E005}" type="pres">
      <dgm:prSet presAssocID="{B9E60C50-1B8E-419B-B3D8-5097FF2A733A}" presName="tx1" presStyleLbl="revTx" presStyleIdx="1" presStyleCnt="3"/>
      <dgm:spPr/>
    </dgm:pt>
    <dgm:pt modelId="{1ADA43B0-D508-4340-914F-50EBEED4EEA2}" type="pres">
      <dgm:prSet presAssocID="{B9E60C50-1B8E-419B-B3D8-5097FF2A733A}" presName="vert1" presStyleCnt="0"/>
      <dgm:spPr/>
    </dgm:pt>
    <dgm:pt modelId="{610C6BB7-0243-CC40-AF6A-A41711C7B2B7}" type="pres">
      <dgm:prSet presAssocID="{13DCCECB-203C-4E51-A920-BD59B5B7DC5D}" presName="thickLine" presStyleLbl="alignNode1" presStyleIdx="2" presStyleCnt="3"/>
      <dgm:spPr/>
    </dgm:pt>
    <dgm:pt modelId="{186630CC-E90B-E844-B377-8BD27A32BD20}" type="pres">
      <dgm:prSet presAssocID="{13DCCECB-203C-4E51-A920-BD59B5B7DC5D}" presName="horz1" presStyleCnt="0"/>
      <dgm:spPr/>
    </dgm:pt>
    <dgm:pt modelId="{30CA59BA-EFB5-F440-B8C9-DC43AF7AD257}" type="pres">
      <dgm:prSet presAssocID="{13DCCECB-203C-4E51-A920-BD59B5B7DC5D}" presName="tx1" presStyleLbl="revTx" presStyleIdx="2" presStyleCnt="3"/>
      <dgm:spPr/>
    </dgm:pt>
    <dgm:pt modelId="{9532CC8B-5502-0542-B6EE-71AF39FC4960}" type="pres">
      <dgm:prSet presAssocID="{13DCCECB-203C-4E51-A920-BD59B5B7DC5D}" presName="vert1" presStyleCnt="0"/>
      <dgm:spPr/>
    </dgm:pt>
  </dgm:ptLst>
  <dgm:cxnLst>
    <dgm:cxn modelId="{23283E25-9E3F-4865-B604-09CF890C6150}" srcId="{9275912C-819F-4F20-A93F-2A7A2F7204F3}" destId="{13DCCECB-203C-4E51-A920-BD59B5B7DC5D}" srcOrd="2" destOrd="0" parTransId="{0DFAC09A-ABED-4BD2-9FAD-0333D3A620DF}" sibTransId="{0F16496F-E344-4AE5-92FF-A39EF0A18A1F}"/>
    <dgm:cxn modelId="{3D6F6D27-F351-CC4C-BBEF-9D6B8150F5CF}" type="presOf" srcId="{B9E60C50-1B8E-419B-B3D8-5097FF2A733A}" destId="{BE50C886-2A68-854B-A321-3443C966E005}" srcOrd="0" destOrd="0" presId="urn:microsoft.com/office/officeart/2008/layout/LinedList"/>
    <dgm:cxn modelId="{5F455D39-6834-8F43-A18D-D2C230041F67}" type="presOf" srcId="{F354FD80-517F-42AB-8409-740A08DB9A60}" destId="{318F4B61-E30E-E442-9635-66CB02EEC825}" srcOrd="0" destOrd="0" presId="urn:microsoft.com/office/officeart/2008/layout/LinedList"/>
    <dgm:cxn modelId="{35BB777E-AEB3-1947-81DA-0EBCCBB0FCC7}" type="presOf" srcId="{13DCCECB-203C-4E51-A920-BD59B5B7DC5D}" destId="{30CA59BA-EFB5-F440-B8C9-DC43AF7AD257}" srcOrd="0" destOrd="0" presId="urn:microsoft.com/office/officeart/2008/layout/LinedList"/>
    <dgm:cxn modelId="{E546CEC4-E797-4F53-9DEE-4BF945DCFE90}" srcId="{9275912C-819F-4F20-A93F-2A7A2F7204F3}" destId="{F354FD80-517F-42AB-8409-740A08DB9A60}" srcOrd="0" destOrd="0" parTransId="{90578276-FB7F-472E-82A8-12F796B5B4BC}" sibTransId="{9D34D046-612B-40EB-AAC6-53967707157C}"/>
    <dgm:cxn modelId="{BB5BE9C4-B86F-0443-8558-37B6586613BB}" type="presOf" srcId="{9275912C-819F-4F20-A93F-2A7A2F7204F3}" destId="{818D0181-2ADD-1C4D-BAF7-25962BDD9F45}" srcOrd="0" destOrd="0" presId="urn:microsoft.com/office/officeart/2008/layout/LinedList"/>
    <dgm:cxn modelId="{3C777BCB-A174-4E84-9883-E95C534A1482}" srcId="{9275912C-819F-4F20-A93F-2A7A2F7204F3}" destId="{B9E60C50-1B8E-419B-B3D8-5097FF2A733A}" srcOrd="1" destOrd="0" parTransId="{FA880F0D-E9F1-436F-AA98-36DADEA5169A}" sibTransId="{53ED8CBE-61D5-455E-8B6D-EB2BAD6AA166}"/>
    <dgm:cxn modelId="{2BA6F756-F6B9-5B42-8A87-734373819E0B}" type="presParOf" srcId="{818D0181-2ADD-1C4D-BAF7-25962BDD9F45}" destId="{E7A20CCA-0238-A24E-A570-BD537C0C09E0}" srcOrd="0" destOrd="0" presId="urn:microsoft.com/office/officeart/2008/layout/LinedList"/>
    <dgm:cxn modelId="{CB5EF96A-022B-1F4D-8342-CCFF8FA680AF}" type="presParOf" srcId="{818D0181-2ADD-1C4D-BAF7-25962BDD9F45}" destId="{1F7754A6-F799-BB47-B05C-8E9BB641B5E3}" srcOrd="1" destOrd="0" presId="urn:microsoft.com/office/officeart/2008/layout/LinedList"/>
    <dgm:cxn modelId="{1DD964F9-1002-2344-B52F-5A46C29E5217}" type="presParOf" srcId="{1F7754A6-F799-BB47-B05C-8E9BB641B5E3}" destId="{318F4B61-E30E-E442-9635-66CB02EEC825}" srcOrd="0" destOrd="0" presId="urn:microsoft.com/office/officeart/2008/layout/LinedList"/>
    <dgm:cxn modelId="{5565B9EC-5230-704E-BDC6-6ECF454162A0}" type="presParOf" srcId="{1F7754A6-F799-BB47-B05C-8E9BB641B5E3}" destId="{F0524F0C-FF07-1C4C-82E3-161DED315FCF}" srcOrd="1" destOrd="0" presId="urn:microsoft.com/office/officeart/2008/layout/LinedList"/>
    <dgm:cxn modelId="{499157B9-A415-DC4B-9751-463080AECF1C}" type="presParOf" srcId="{818D0181-2ADD-1C4D-BAF7-25962BDD9F45}" destId="{609FAEDA-94DC-984E-ACF5-F6B167AF545C}" srcOrd="2" destOrd="0" presId="urn:microsoft.com/office/officeart/2008/layout/LinedList"/>
    <dgm:cxn modelId="{644F6816-6B5E-2147-BC22-E202527A42C9}" type="presParOf" srcId="{818D0181-2ADD-1C4D-BAF7-25962BDD9F45}" destId="{F7E64F19-450A-B24D-BFD4-68EA756EC124}" srcOrd="3" destOrd="0" presId="urn:microsoft.com/office/officeart/2008/layout/LinedList"/>
    <dgm:cxn modelId="{9829D1C0-8F3A-C74E-94B3-A138E7184B77}" type="presParOf" srcId="{F7E64F19-450A-B24D-BFD4-68EA756EC124}" destId="{BE50C886-2A68-854B-A321-3443C966E005}" srcOrd="0" destOrd="0" presId="urn:microsoft.com/office/officeart/2008/layout/LinedList"/>
    <dgm:cxn modelId="{9FEB8CAE-FD24-B140-B5F7-EBC2A8079AD1}" type="presParOf" srcId="{F7E64F19-450A-B24D-BFD4-68EA756EC124}" destId="{1ADA43B0-D508-4340-914F-50EBEED4EEA2}" srcOrd="1" destOrd="0" presId="urn:microsoft.com/office/officeart/2008/layout/LinedList"/>
    <dgm:cxn modelId="{1E7980B8-0555-574A-8B45-41180E6F54CF}" type="presParOf" srcId="{818D0181-2ADD-1C4D-BAF7-25962BDD9F45}" destId="{610C6BB7-0243-CC40-AF6A-A41711C7B2B7}" srcOrd="4" destOrd="0" presId="urn:microsoft.com/office/officeart/2008/layout/LinedList"/>
    <dgm:cxn modelId="{80E1C7EC-6FC8-C345-9A8D-4C85F37A69EC}" type="presParOf" srcId="{818D0181-2ADD-1C4D-BAF7-25962BDD9F45}" destId="{186630CC-E90B-E844-B377-8BD27A32BD20}" srcOrd="5" destOrd="0" presId="urn:microsoft.com/office/officeart/2008/layout/LinedList"/>
    <dgm:cxn modelId="{93B3F9FC-91D1-F54C-8A11-CD375F067AED}" type="presParOf" srcId="{186630CC-E90B-E844-B377-8BD27A32BD20}" destId="{30CA59BA-EFB5-F440-B8C9-DC43AF7AD257}" srcOrd="0" destOrd="0" presId="urn:microsoft.com/office/officeart/2008/layout/LinedList"/>
    <dgm:cxn modelId="{9386219D-337C-F84F-A974-FF9D1C081A3D}" type="presParOf" srcId="{186630CC-E90B-E844-B377-8BD27A32BD20}" destId="{9532CC8B-5502-0542-B6EE-71AF39FC496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75912C-819F-4F20-A93F-2A7A2F7204F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354FD80-517F-42AB-8409-740A08DB9A60}">
      <dgm:prSet/>
      <dgm:spPr/>
      <dgm:t>
        <a:bodyPr/>
        <a:lstStyle/>
        <a:p>
          <a:r>
            <a:rPr lang="en-NZ" dirty="0"/>
            <a:t>Cluster 4 (n = 230) comprised </a:t>
          </a:r>
          <a:r>
            <a:rPr lang="en-NZ" dirty="0">
              <a:solidFill>
                <a:schemeClr val="tx1"/>
              </a:solidFill>
            </a:rPr>
            <a:t>striving Māori who are trying to balance the competing demands of school. </a:t>
          </a:r>
          <a:r>
            <a:rPr lang="en-NZ" dirty="0"/>
            <a:t>They have </a:t>
          </a:r>
          <a:r>
            <a:rPr lang="en-NZ" dirty="0">
              <a:solidFill>
                <a:schemeClr val="accent2"/>
              </a:solidFill>
            </a:rPr>
            <a:t>slightly above average behavioural engagement, average emotional engagement, </a:t>
          </a:r>
          <a:r>
            <a:rPr lang="en-NZ" dirty="0"/>
            <a:t>and </a:t>
          </a:r>
          <a:r>
            <a:rPr lang="en-NZ" dirty="0">
              <a:solidFill>
                <a:srgbClr val="FF0000"/>
              </a:solidFill>
            </a:rPr>
            <a:t>well below average motivation</a:t>
          </a:r>
          <a:r>
            <a:rPr lang="en-NZ" dirty="0"/>
            <a:t>.</a:t>
          </a:r>
          <a:endParaRPr lang="en-US" dirty="0"/>
        </a:p>
      </dgm:t>
    </dgm:pt>
    <dgm:pt modelId="{90578276-FB7F-472E-82A8-12F796B5B4BC}" type="parTrans" cxnId="{E546CEC4-E797-4F53-9DEE-4BF945DCFE90}">
      <dgm:prSet/>
      <dgm:spPr/>
      <dgm:t>
        <a:bodyPr/>
        <a:lstStyle/>
        <a:p>
          <a:endParaRPr lang="en-US"/>
        </a:p>
      </dgm:t>
    </dgm:pt>
    <dgm:pt modelId="{9D34D046-612B-40EB-AAC6-53967707157C}" type="sibTrans" cxnId="{E546CEC4-E797-4F53-9DEE-4BF945DCFE90}">
      <dgm:prSet/>
      <dgm:spPr/>
      <dgm:t>
        <a:bodyPr/>
        <a:lstStyle/>
        <a:p>
          <a:endParaRPr lang="en-US"/>
        </a:p>
      </dgm:t>
    </dgm:pt>
    <dgm:pt modelId="{B9E60C50-1B8E-419B-B3D8-5097FF2A733A}">
      <dgm:prSet/>
      <dgm:spPr/>
      <dgm:t>
        <a:bodyPr/>
        <a:lstStyle/>
        <a:p>
          <a:r>
            <a:rPr lang="en-NZ" dirty="0"/>
            <a:t>They report </a:t>
          </a:r>
          <a:r>
            <a:rPr lang="en-NZ" dirty="0">
              <a:solidFill>
                <a:srgbClr val="FF0000"/>
              </a:solidFill>
            </a:rPr>
            <a:t>low levels of self-reported achievement and cultural pride, </a:t>
          </a:r>
          <a:r>
            <a:rPr lang="en-NZ" dirty="0"/>
            <a:t>and </a:t>
          </a:r>
          <a:r>
            <a:rPr lang="en-NZ" dirty="0">
              <a:solidFill>
                <a:schemeClr val="accent2"/>
              </a:solidFill>
            </a:rPr>
            <a:t>average perceptions of cultural status</a:t>
          </a:r>
          <a:r>
            <a:rPr lang="en-NZ" dirty="0"/>
            <a:t>. They report only </a:t>
          </a:r>
          <a:r>
            <a:rPr lang="en-NZ" dirty="0">
              <a:solidFill>
                <a:schemeClr val="accent2"/>
              </a:solidFill>
            </a:rPr>
            <a:t>average numbers of people in their support networks</a:t>
          </a:r>
          <a:r>
            <a:rPr lang="en-NZ" dirty="0"/>
            <a:t>.</a:t>
          </a:r>
          <a:endParaRPr lang="en-US" dirty="0"/>
        </a:p>
      </dgm:t>
    </dgm:pt>
    <dgm:pt modelId="{FA880F0D-E9F1-436F-AA98-36DADEA5169A}" type="parTrans" cxnId="{3C777BCB-A174-4E84-9883-E95C534A1482}">
      <dgm:prSet/>
      <dgm:spPr/>
      <dgm:t>
        <a:bodyPr/>
        <a:lstStyle/>
        <a:p>
          <a:endParaRPr lang="en-US"/>
        </a:p>
      </dgm:t>
    </dgm:pt>
    <dgm:pt modelId="{53ED8CBE-61D5-455E-8B6D-EB2BAD6AA166}" type="sibTrans" cxnId="{3C777BCB-A174-4E84-9883-E95C534A1482}">
      <dgm:prSet/>
      <dgm:spPr/>
      <dgm:t>
        <a:bodyPr/>
        <a:lstStyle/>
        <a:p>
          <a:endParaRPr lang="en-US"/>
        </a:p>
      </dgm:t>
    </dgm:pt>
    <dgm:pt modelId="{13DCCECB-203C-4E51-A920-BD59B5B7DC5D}">
      <dgm:prSet/>
      <dgm:spPr/>
      <dgm:t>
        <a:bodyPr/>
        <a:lstStyle/>
        <a:p>
          <a:r>
            <a:rPr lang="en-NZ" dirty="0"/>
            <a:t>Striving Māori students are slightly more likely to be female, in Years 1–6, and from low-decile schools. They are more likely to perceive </a:t>
          </a:r>
          <a:r>
            <a:rPr lang="en-NZ" dirty="0">
              <a:solidFill>
                <a:srgbClr val="FF0000"/>
              </a:solidFill>
            </a:rPr>
            <a:t>low whānau and teacher support</a:t>
          </a:r>
          <a:r>
            <a:rPr lang="en-NZ" dirty="0"/>
            <a:t>, but</a:t>
          </a:r>
          <a:r>
            <a:rPr lang="en-NZ" dirty="0">
              <a:solidFill>
                <a:schemeClr val="accent6"/>
              </a:solidFill>
            </a:rPr>
            <a:t> high peer network supports. </a:t>
          </a:r>
          <a:r>
            <a:rPr lang="en-NZ" u="none" dirty="0"/>
            <a:t>They have </a:t>
          </a:r>
          <a:r>
            <a:rPr lang="en-NZ" u="sng" dirty="0">
              <a:solidFill>
                <a:schemeClr val="accent2"/>
              </a:solidFill>
            </a:rPr>
            <a:t>low motivation to get a job </a:t>
          </a:r>
          <a:r>
            <a:rPr lang="en-NZ" u="none" dirty="0"/>
            <a:t>and the </a:t>
          </a:r>
          <a:r>
            <a:rPr lang="en-NZ" u="sng" dirty="0">
              <a:solidFill>
                <a:schemeClr val="accent6"/>
              </a:solidFill>
            </a:rPr>
            <a:t>highest motivation to attend university</a:t>
          </a:r>
          <a:r>
            <a:rPr lang="en-NZ" u="none" dirty="0"/>
            <a:t> after secondary school.</a:t>
          </a:r>
          <a:endParaRPr lang="en-US" u="none" dirty="0"/>
        </a:p>
      </dgm:t>
    </dgm:pt>
    <dgm:pt modelId="{0DFAC09A-ABED-4BD2-9FAD-0333D3A620DF}" type="parTrans" cxnId="{23283E25-9E3F-4865-B604-09CF890C6150}">
      <dgm:prSet/>
      <dgm:spPr/>
      <dgm:t>
        <a:bodyPr/>
        <a:lstStyle/>
        <a:p>
          <a:endParaRPr lang="en-US"/>
        </a:p>
      </dgm:t>
    </dgm:pt>
    <dgm:pt modelId="{0F16496F-E344-4AE5-92FF-A39EF0A18A1F}" type="sibTrans" cxnId="{23283E25-9E3F-4865-B604-09CF890C6150}">
      <dgm:prSet/>
      <dgm:spPr/>
      <dgm:t>
        <a:bodyPr/>
        <a:lstStyle/>
        <a:p>
          <a:endParaRPr lang="en-US"/>
        </a:p>
      </dgm:t>
    </dgm:pt>
    <dgm:pt modelId="{818D0181-2ADD-1C4D-BAF7-25962BDD9F45}" type="pres">
      <dgm:prSet presAssocID="{9275912C-819F-4F20-A93F-2A7A2F7204F3}" presName="vert0" presStyleCnt="0">
        <dgm:presLayoutVars>
          <dgm:dir/>
          <dgm:animOne val="branch"/>
          <dgm:animLvl val="lvl"/>
        </dgm:presLayoutVars>
      </dgm:prSet>
      <dgm:spPr/>
    </dgm:pt>
    <dgm:pt modelId="{E7A20CCA-0238-A24E-A570-BD537C0C09E0}" type="pres">
      <dgm:prSet presAssocID="{F354FD80-517F-42AB-8409-740A08DB9A60}" presName="thickLine" presStyleLbl="alignNode1" presStyleIdx="0" presStyleCnt="3"/>
      <dgm:spPr/>
    </dgm:pt>
    <dgm:pt modelId="{1F7754A6-F799-BB47-B05C-8E9BB641B5E3}" type="pres">
      <dgm:prSet presAssocID="{F354FD80-517F-42AB-8409-740A08DB9A60}" presName="horz1" presStyleCnt="0"/>
      <dgm:spPr/>
    </dgm:pt>
    <dgm:pt modelId="{318F4B61-E30E-E442-9635-66CB02EEC825}" type="pres">
      <dgm:prSet presAssocID="{F354FD80-517F-42AB-8409-740A08DB9A60}" presName="tx1" presStyleLbl="revTx" presStyleIdx="0" presStyleCnt="3"/>
      <dgm:spPr/>
    </dgm:pt>
    <dgm:pt modelId="{F0524F0C-FF07-1C4C-82E3-161DED315FCF}" type="pres">
      <dgm:prSet presAssocID="{F354FD80-517F-42AB-8409-740A08DB9A60}" presName="vert1" presStyleCnt="0"/>
      <dgm:spPr/>
    </dgm:pt>
    <dgm:pt modelId="{609FAEDA-94DC-984E-ACF5-F6B167AF545C}" type="pres">
      <dgm:prSet presAssocID="{B9E60C50-1B8E-419B-B3D8-5097FF2A733A}" presName="thickLine" presStyleLbl="alignNode1" presStyleIdx="1" presStyleCnt="3"/>
      <dgm:spPr/>
    </dgm:pt>
    <dgm:pt modelId="{F7E64F19-450A-B24D-BFD4-68EA756EC124}" type="pres">
      <dgm:prSet presAssocID="{B9E60C50-1B8E-419B-B3D8-5097FF2A733A}" presName="horz1" presStyleCnt="0"/>
      <dgm:spPr/>
    </dgm:pt>
    <dgm:pt modelId="{BE50C886-2A68-854B-A321-3443C966E005}" type="pres">
      <dgm:prSet presAssocID="{B9E60C50-1B8E-419B-B3D8-5097FF2A733A}" presName="tx1" presStyleLbl="revTx" presStyleIdx="1" presStyleCnt="3"/>
      <dgm:spPr/>
    </dgm:pt>
    <dgm:pt modelId="{1ADA43B0-D508-4340-914F-50EBEED4EEA2}" type="pres">
      <dgm:prSet presAssocID="{B9E60C50-1B8E-419B-B3D8-5097FF2A733A}" presName="vert1" presStyleCnt="0"/>
      <dgm:spPr/>
    </dgm:pt>
    <dgm:pt modelId="{610C6BB7-0243-CC40-AF6A-A41711C7B2B7}" type="pres">
      <dgm:prSet presAssocID="{13DCCECB-203C-4E51-A920-BD59B5B7DC5D}" presName="thickLine" presStyleLbl="alignNode1" presStyleIdx="2" presStyleCnt="3"/>
      <dgm:spPr/>
    </dgm:pt>
    <dgm:pt modelId="{186630CC-E90B-E844-B377-8BD27A32BD20}" type="pres">
      <dgm:prSet presAssocID="{13DCCECB-203C-4E51-A920-BD59B5B7DC5D}" presName="horz1" presStyleCnt="0"/>
      <dgm:spPr/>
    </dgm:pt>
    <dgm:pt modelId="{30CA59BA-EFB5-F440-B8C9-DC43AF7AD257}" type="pres">
      <dgm:prSet presAssocID="{13DCCECB-203C-4E51-A920-BD59B5B7DC5D}" presName="tx1" presStyleLbl="revTx" presStyleIdx="2" presStyleCnt="3"/>
      <dgm:spPr/>
    </dgm:pt>
    <dgm:pt modelId="{9532CC8B-5502-0542-B6EE-71AF39FC4960}" type="pres">
      <dgm:prSet presAssocID="{13DCCECB-203C-4E51-A920-BD59B5B7DC5D}" presName="vert1" presStyleCnt="0"/>
      <dgm:spPr/>
    </dgm:pt>
  </dgm:ptLst>
  <dgm:cxnLst>
    <dgm:cxn modelId="{23283E25-9E3F-4865-B604-09CF890C6150}" srcId="{9275912C-819F-4F20-A93F-2A7A2F7204F3}" destId="{13DCCECB-203C-4E51-A920-BD59B5B7DC5D}" srcOrd="2" destOrd="0" parTransId="{0DFAC09A-ABED-4BD2-9FAD-0333D3A620DF}" sibTransId="{0F16496F-E344-4AE5-92FF-A39EF0A18A1F}"/>
    <dgm:cxn modelId="{3D6F6D27-F351-CC4C-BBEF-9D6B8150F5CF}" type="presOf" srcId="{B9E60C50-1B8E-419B-B3D8-5097FF2A733A}" destId="{BE50C886-2A68-854B-A321-3443C966E005}" srcOrd="0" destOrd="0" presId="urn:microsoft.com/office/officeart/2008/layout/LinedList"/>
    <dgm:cxn modelId="{5F455D39-6834-8F43-A18D-D2C230041F67}" type="presOf" srcId="{F354FD80-517F-42AB-8409-740A08DB9A60}" destId="{318F4B61-E30E-E442-9635-66CB02EEC825}" srcOrd="0" destOrd="0" presId="urn:microsoft.com/office/officeart/2008/layout/LinedList"/>
    <dgm:cxn modelId="{35BB777E-AEB3-1947-81DA-0EBCCBB0FCC7}" type="presOf" srcId="{13DCCECB-203C-4E51-A920-BD59B5B7DC5D}" destId="{30CA59BA-EFB5-F440-B8C9-DC43AF7AD257}" srcOrd="0" destOrd="0" presId="urn:microsoft.com/office/officeart/2008/layout/LinedList"/>
    <dgm:cxn modelId="{E546CEC4-E797-4F53-9DEE-4BF945DCFE90}" srcId="{9275912C-819F-4F20-A93F-2A7A2F7204F3}" destId="{F354FD80-517F-42AB-8409-740A08DB9A60}" srcOrd="0" destOrd="0" parTransId="{90578276-FB7F-472E-82A8-12F796B5B4BC}" sibTransId="{9D34D046-612B-40EB-AAC6-53967707157C}"/>
    <dgm:cxn modelId="{BB5BE9C4-B86F-0443-8558-37B6586613BB}" type="presOf" srcId="{9275912C-819F-4F20-A93F-2A7A2F7204F3}" destId="{818D0181-2ADD-1C4D-BAF7-25962BDD9F45}" srcOrd="0" destOrd="0" presId="urn:microsoft.com/office/officeart/2008/layout/LinedList"/>
    <dgm:cxn modelId="{3C777BCB-A174-4E84-9883-E95C534A1482}" srcId="{9275912C-819F-4F20-A93F-2A7A2F7204F3}" destId="{B9E60C50-1B8E-419B-B3D8-5097FF2A733A}" srcOrd="1" destOrd="0" parTransId="{FA880F0D-E9F1-436F-AA98-36DADEA5169A}" sibTransId="{53ED8CBE-61D5-455E-8B6D-EB2BAD6AA166}"/>
    <dgm:cxn modelId="{2BA6F756-F6B9-5B42-8A87-734373819E0B}" type="presParOf" srcId="{818D0181-2ADD-1C4D-BAF7-25962BDD9F45}" destId="{E7A20CCA-0238-A24E-A570-BD537C0C09E0}" srcOrd="0" destOrd="0" presId="urn:microsoft.com/office/officeart/2008/layout/LinedList"/>
    <dgm:cxn modelId="{CB5EF96A-022B-1F4D-8342-CCFF8FA680AF}" type="presParOf" srcId="{818D0181-2ADD-1C4D-BAF7-25962BDD9F45}" destId="{1F7754A6-F799-BB47-B05C-8E9BB641B5E3}" srcOrd="1" destOrd="0" presId="urn:microsoft.com/office/officeart/2008/layout/LinedList"/>
    <dgm:cxn modelId="{1DD964F9-1002-2344-B52F-5A46C29E5217}" type="presParOf" srcId="{1F7754A6-F799-BB47-B05C-8E9BB641B5E3}" destId="{318F4B61-E30E-E442-9635-66CB02EEC825}" srcOrd="0" destOrd="0" presId="urn:microsoft.com/office/officeart/2008/layout/LinedList"/>
    <dgm:cxn modelId="{5565B9EC-5230-704E-BDC6-6ECF454162A0}" type="presParOf" srcId="{1F7754A6-F799-BB47-B05C-8E9BB641B5E3}" destId="{F0524F0C-FF07-1C4C-82E3-161DED315FCF}" srcOrd="1" destOrd="0" presId="urn:microsoft.com/office/officeart/2008/layout/LinedList"/>
    <dgm:cxn modelId="{499157B9-A415-DC4B-9751-463080AECF1C}" type="presParOf" srcId="{818D0181-2ADD-1C4D-BAF7-25962BDD9F45}" destId="{609FAEDA-94DC-984E-ACF5-F6B167AF545C}" srcOrd="2" destOrd="0" presId="urn:microsoft.com/office/officeart/2008/layout/LinedList"/>
    <dgm:cxn modelId="{644F6816-6B5E-2147-BC22-E202527A42C9}" type="presParOf" srcId="{818D0181-2ADD-1C4D-BAF7-25962BDD9F45}" destId="{F7E64F19-450A-B24D-BFD4-68EA756EC124}" srcOrd="3" destOrd="0" presId="urn:microsoft.com/office/officeart/2008/layout/LinedList"/>
    <dgm:cxn modelId="{9829D1C0-8F3A-C74E-94B3-A138E7184B77}" type="presParOf" srcId="{F7E64F19-450A-B24D-BFD4-68EA756EC124}" destId="{BE50C886-2A68-854B-A321-3443C966E005}" srcOrd="0" destOrd="0" presId="urn:microsoft.com/office/officeart/2008/layout/LinedList"/>
    <dgm:cxn modelId="{9FEB8CAE-FD24-B140-B5F7-EBC2A8079AD1}" type="presParOf" srcId="{F7E64F19-450A-B24D-BFD4-68EA756EC124}" destId="{1ADA43B0-D508-4340-914F-50EBEED4EEA2}" srcOrd="1" destOrd="0" presId="urn:microsoft.com/office/officeart/2008/layout/LinedList"/>
    <dgm:cxn modelId="{1E7980B8-0555-574A-8B45-41180E6F54CF}" type="presParOf" srcId="{818D0181-2ADD-1C4D-BAF7-25962BDD9F45}" destId="{610C6BB7-0243-CC40-AF6A-A41711C7B2B7}" srcOrd="4" destOrd="0" presId="urn:microsoft.com/office/officeart/2008/layout/LinedList"/>
    <dgm:cxn modelId="{80E1C7EC-6FC8-C345-9A8D-4C85F37A69EC}" type="presParOf" srcId="{818D0181-2ADD-1C4D-BAF7-25962BDD9F45}" destId="{186630CC-E90B-E844-B377-8BD27A32BD20}" srcOrd="5" destOrd="0" presId="urn:microsoft.com/office/officeart/2008/layout/LinedList"/>
    <dgm:cxn modelId="{93B3F9FC-91D1-F54C-8A11-CD375F067AED}" type="presParOf" srcId="{186630CC-E90B-E844-B377-8BD27A32BD20}" destId="{30CA59BA-EFB5-F440-B8C9-DC43AF7AD257}" srcOrd="0" destOrd="0" presId="urn:microsoft.com/office/officeart/2008/layout/LinedList"/>
    <dgm:cxn modelId="{9386219D-337C-F84F-A974-FF9D1C081A3D}" type="presParOf" srcId="{186630CC-E90B-E844-B377-8BD27A32BD20}" destId="{9532CC8B-5502-0542-B6EE-71AF39FC496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75912C-819F-4F20-A93F-2A7A2F7204F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354FD80-517F-42AB-8409-740A08DB9A60}">
      <dgm:prSet/>
      <dgm:spPr/>
      <dgm:t>
        <a:bodyPr/>
        <a:lstStyle/>
        <a:p>
          <a:r>
            <a:rPr lang="en-NZ" dirty="0"/>
            <a:t>Cluster 3 (n = 661) comprised </a:t>
          </a:r>
          <a:r>
            <a:rPr lang="en-NZ" dirty="0">
              <a:solidFill>
                <a:schemeClr val="tx1"/>
              </a:solidFill>
            </a:rPr>
            <a:t>surviving Māori who are making great efforts to achieve at school. </a:t>
          </a:r>
          <a:r>
            <a:rPr lang="en-NZ" dirty="0"/>
            <a:t>They have </a:t>
          </a:r>
          <a:r>
            <a:rPr lang="en-NZ" dirty="0">
              <a:solidFill>
                <a:schemeClr val="accent2"/>
              </a:solidFill>
            </a:rPr>
            <a:t>average motivation</a:t>
          </a:r>
          <a:r>
            <a:rPr lang="en-NZ" dirty="0"/>
            <a:t>, and </a:t>
          </a:r>
          <a:r>
            <a:rPr lang="en-NZ" dirty="0">
              <a:solidFill>
                <a:srgbClr val="FF0000"/>
              </a:solidFill>
            </a:rPr>
            <a:t>slightly below average behavioural and emotional engagement</a:t>
          </a:r>
          <a:r>
            <a:rPr lang="en-NZ" dirty="0"/>
            <a:t>.</a:t>
          </a:r>
          <a:endParaRPr lang="en-US" dirty="0"/>
        </a:p>
      </dgm:t>
    </dgm:pt>
    <dgm:pt modelId="{90578276-FB7F-472E-82A8-12F796B5B4BC}" type="parTrans" cxnId="{E546CEC4-E797-4F53-9DEE-4BF945DCFE90}">
      <dgm:prSet/>
      <dgm:spPr/>
      <dgm:t>
        <a:bodyPr/>
        <a:lstStyle/>
        <a:p>
          <a:endParaRPr lang="en-US"/>
        </a:p>
      </dgm:t>
    </dgm:pt>
    <dgm:pt modelId="{9D34D046-612B-40EB-AAC6-53967707157C}" type="sibTrans" cxnId="{E546CEC4-E797-4F53-9DEE-4BF945DCFE90}">
      <dgm:prSet/>
      <dgm:spPr/>
      <dgm:t>
        <a:bodyPr/>
        <a:lstStyle/>
        <a:p>
          <a:endParaRPr lang="en-US"/>
        </a:p>
      </dgm:t>
    </dgm:pt>
    <dgm:pt modelId="{B9E60C50-1B8E-419B-B3D8-5097FF2A733A}">
      <dgm:prSet/>
      <dgm:spPr/>
      <dgm:t>
        <a:bodyPr/>
        <a:lstStyle/>
        <a:p>
          <a:r>
            <a:rPr lang="en-NZ" dirty="0"/>
            <a:t>They report </a:t>
          </a:r>
          <a:r>
            <a:rPr lang="en-NZ" dirty="0">
              <a:solidFill>
                <a:schemeClr val="accent2"/>
              </a:solidFill>
            </a:rPr>
            <a:t>average levels of self-reported achievement, cultural pride, and perceptions of cultural status</a:t>
          </a:r>
          <a:r>
            <a:rPr lang="en-NZ" dirty="0"/>
            <a:t>. </a:t>
          </a:r>
          <a:r>
            <a:rPr lang="en-NZ" u="none" dirty="0"/>
            <a:t>They have the </a:t>
          </a:r>
          <a:r>
            <a:rPr lang="en-NZ" u="sng" dirty="0">
              <a:solidFill>
                <a:schemeClr val="accent6"/>
              </a:solidFill>
            </a:rPr>
            <a:t>highest numbers of people in their support networks</a:t>
          </a:r>
          <a:r>
            <a:rPr lang="en-NZ" dirty="0"/>
            <a:t>.</a:t>
          </a:r>
          <a:endParaRPr lang="en-US" dirty="0"/>
        </a:p>
      </dgm:t>
    </dgm:pt>
    <dgm:pt modelId="{FA880F0D-E9F1-436F-AA98-36DADEA5169A}" type="parTrans" cxnId="{3C777BCB-A174-4E84-9883-E95C534A1482}">
      <dgm:prSet/>
      <dgm:spPr/>
      <dgm:t>
        <a:bodyPr/>
        <a:lstStyle/>
        <a:p>
          <a:endParaRPr lang="en-US"/>
        </a:p>
      </dgm:t>
    </dgm:pt>
    <dgm:pt modelId="{53ED8CBE-61D5-455E-8B6D-EB2BAD6AA166}" type="sibTrans" cxnId="{3C777BCB-A174-4E84-9883-E95C534A1482}">
      <dgm:prSet/>
      <dgm:spPr/>
      <dgm:t>
        <a:bodyPr/>
        <a:lstStyle/>
        <a:p>
          <a:endParaRPr lang="en-US"/>
        </a:p>
      </dgm:t>
    </dgm:pt>
    <dgm:pt modelId="{13DCCECB-203C-4E51-A920-BD59B5B7DC5D}">
      <dgm:prSet/>
      <dgm:spPr/>
      <dgm:t>
        <a:bodyPr/>
        <a:lstStyle/>
        <a:p>
          <a:r>
            <a:rPr lang="en-NZ" dirty="0"/>
            <a:t>Surviving Māori students are slightly more likely to be male, in Years 1–6, and from low-decile schools. They perceive </a:t>
          </a:r>
          <a:r>
            <a:rPr lang="en-NZ" dirty="0">
              <a:solidFill>
                <a:schemeClr val="accent6"/>
              </a:solidFill>
            </a:rPr>
            <a:t>high levels of teacher and Whānau support </a:t>
          </a:r>
          <a:r>
            <a:rPr lang="en-NZ" dirty="0"/>
            <a:t>but </a:t>
          </a:r>
          <a:r>
            <a:rPr lang="en-NZ" dirty="0">
              <a:solidFill>
                <a:srgbClr val="FF0000"/>
              </a:solidFill>
            </a:rPr>
            <a:t>lower peer network support. </a:t>
          </a:r>
          <a:r>
            <a:rPr lang="en-NZ" u="none" dirty="0"/>
            <a:t>They have </a:t>
          </a:r>
          <a:r>
            <a:rPr lang="en-NZ" u="sng" dirty="0">
              <a:solidFill>
                <a:schemeClr val="accent6"/>
              </a:solidFill>
            </a:rPr>
            <a:t>high motivation to get a job </a:t>
          </a:r>
          <a:r>
            <a:rPr lang="en-NZ" u="sng" dirty="0"/>
            <a:t>and </a:t>
          </a:r>
          <a:r>
            <a:rPr lang="en-NZ" u="sng" dirty="0">
              <a:solidFill>
                <a:schemeClr val="accent2"/>
              </a:solidFill>
            </a:rPr>
            <a:t>average motivation to attend university </a:t>
          </a:r>
          <a:r>
            <a:rPr lang="en-NZ" u="none" dirty="0"/>
            <a:t>after secondary school.</a:t>
          </a:r>
          <a:endParaRPr lang="en-US" u="none" dirty="0"/>
        </a:p>
      </dgm:t>
    </dgm:pt>
    <dgm:pt modelId="{0DFAC09A-ABED-4BD2-9FAD-0333D3A620DF}" type="parTrans" cxnId="{23283E25-9E3F-4865-B604-09CF890C6150}">
      <dgm:prSet/>
      <dgm:spPr/>
      <dgm:t>
        <a:bodyPr/>
        <a:lstStyle/>
        <a:p>
          <a:endParaRPr lang="en-US"/>
        </a:p>
      </dgm:t>
    </dgm:pt>
    <dgm:pt modelId="{0F16496F-E344-4AE5-92FF-A39EF0A18A1F}" type="sibTrans" cxnId="{23283E25-9E3F-4865-B604-09CF890C6150}">
      <dgm:prSet/>
      <dgm:spPr/>
      <dgm:t>
        <a:bodyPr/>
        <a:lstStyle/>
        <a:p>
          <a:endParaRPr lang="en-US"/>
        </a:p>
      </dgm:t>
    </dgm:pt>
    <dgm:pt modelId="{818D0181-2ADD-1C4D-BAF7-25962BDD9F45}" type="pres">
      <dgm:prSet presAssocID="{9275912C-819F-4F20-A93F-2A7A2F7204F3}" presName="vert0" presStyleCnt="0">
        <dgm:presLayoutVars>
          <dgm:dir/>
          <dgm:animOne val="branch"/>
          <dgm:animLvl val="lvl"/>
        </dgm:presLayoutVars>
      </dgm:prSet>
      <dgm:spPr/>
    </dgm:pt>
    <dgm:pt modelId="{E7A20CCA-0238-A24E-A570-BD537C0C09E0}" type="pres">
      <dgm:prSet presAssocID="{F354FD80-517F-42AB-8409-740A08DB9A60}" presName="thickLine" presStyleLbl="alignNode1" presStyleIdx="0" presStyleCnt="3"/>
      <dgm:spPr/>
    </dgm:pt>
    <dgm:pt modelId="{1F7754A6-F799-BB47-B05C-8E9BB641B5E3}" type="pres">
      <dgm:prSet presAssocID="{F354FD80-517F-42AB-8409-740A08DB9A60}" presName="horz1" presStyleCnt="0"/>
      <dgm:spPr/>
    </dgm:pt>
    <dgm:pt modelId="{318F4B61-E30E-E442-9635-66CB02EEC825}" type="pres">
      <dgm:prSet presAssocID="{F354FD80-517F-42AB-8409-740A08DB9A60}" presName="tx1" presStyleLbl="revTx" presStyleIdx="0" presStyleCnt="3"/>
      <dgm:spPr/>
    </dgm:pt>
    <dgm:pt modelId="{F0524F0C-FF07-1C4C-82E3-161DED315FCF}" type="pres">
      <dgm:prSet presAssocID="{F354FD80-517F-42AB-8409-740A08DB9A60}" presName="vert1" presStyleCnt="0"/>
      <dgm:spPr/>
    </dgm:pt>
    <dgm:pt modelId="{609FAEDA-94DC-984E-ACF5-F6B167AF545C}" type="pres">
      <dgm:prSet presAssocID="{B9E60C50-1B8E-419B-B3D8-5097FF2A733A}" presName="thickLine" presStyleLbl="alignNode1" presStyleIdx="1" presStyleCnt="3"/>
      <dgm:spPr/>
    </dgm:pt>
    <dgm:pt modelId="{F7E64F19-450A-B24D-BFD4-68EA756EC124}" type="pres">
      <dgm:prSet presAssocID="{B9E60C50-1B8E-419B-B3D8-5097FF2A733A}" presName="horz1" presStyleCnt="0"/>
      <dgm:spPr/>
    </dgm:pt>
    <dgm:pt modelId="{BE50C886-2A68-854B-A321-3443C966E005}" type="pres">
      <dgm:prSet presAssocID="{B9E60C50-1B8E-419B-B3D8-5097FF2A733A}" presName="tx1" presStyleLbl="revTx" presStyleIdx="1" presStyleCnt="3"/>
      <dgm:spPr/>
    </dgm:pt>
    <dgm:pt modelId="{1ADA43B0-D508-4340-914F-50EBEED4EEA2}" type="pres">
      <dgm:prSet presAssocID="{B9E60C50-1B8E-419B-B3D8-5097FF2A733A}" presName="vert1" presStyleCnt="0"/>
      <dgm:spPr/>
    </dgm:pt>
    <dgm:pt modelId="{610C6BB7-0243-CC40-AF6A-A41711C7B2B7}" type="pres">
      <dgm:prSet presAssocID="{13DCCECB-203C-4E51-A920-BD59B5B7DC5D}" presName="thickLine" presStyleLbl="alignNode1" presStyleIdx="2" presStyleCnt="3"/>
      <dgm:spPr/>
    </dgm:pt>
    <dgm:pt modelId="{186630CC-E90B-E844-B377-8BD27A32BD20}" type="pres">
      <dgm:prSet presAssocID="{13DCCECB-203C-4E51-A920-BD59B5B7DC5D}" presName="horz1" presStyleCnt="0"/>
      <dgm:spPr/>
    </dgm:pt>
    <dgm:pt modelId="{30CA59BA-EFB5-F440-B8C9-DC43AF7AD257}" type="pres">
      <dgm:prSet presAssocID="{13DCCECB-203C-4E51-A920-BD59B5B7DC5D}" presName="tx1" presStyleLbl="revTx" presStyleIdx="2" presStyleCnt="3"/>
      <dgm:spPr/>
    </dgm:pt>
    <dgm:pt modelId="{9532CC8B-5502-0542-B6EE-71AF39FC4960}" type="pres">
      <dgm:prSet presAssocID="{13DCCECB-203C-4E51-A920-BD59B5B7DC5D}" presName="vert1" presStyleCnt="0"/>
      <dgm:spPr/>
    </dgm:pt>
  </dgm:ptLst>
  <dgm:cxnLst>
    <dgm:cxn modelId="{23283E25-9E3F-4865-B604-09CF890C6150}" srcId="{9275912C-819F-4F20-A93F-2A7A2F7204F3}" destId="{13DCCECB-203C-4E51-A920-BD59B5B7DC5D}" srcOrd="2" destOrd="0" parTransId="{0DFAC09A-ABED-4BD2-9FAD-0333D3A620DF}" sibTransId="{0F16496F-E344-4AE5-92FF-A39EF0A18A1F}"/>
    <dgm:cxn modelId="{3D6F6D27-F351-CC4C-BBEF-9D6B8150F5CF}" type="presOf" srcId="{B9E60C50-1B8E-419B-B3D8-5097FF2A733A}" destId="{BE50C886-2A68-854B-A321-3443C966E005}" srcOrd="0" destOrd="0" presId="urn:microsoft.com/office/officeart/2008/layout/LinedList"/>
    <dgm:cxn modelId="{5F455D39-6834-8F43-A18D-D2C230041F67}" type="presOf" srcId="{F354FD80-517F-42AB-8409-740A08DB9A60}" destId="{318F4B61-E30E-E442-9635-66CB02EEC825}" srcOrd="0" destOrd="0" presId="urn:microsoft.com/office/officeart/2008/layout/LinedList"/>
    <dgm:cxn modelId="{35BB777E-AEB3-1947-81DA-0EBCCBB0FCC7}" type="presOf" srcId="{13DCCECB-203C-4E51-A920-BD59B5B7DC5D}" destId="{30CA59BA-EFB5-F440-B8C9-DC43AF7AD257}" srcOrd="0" destOrd="0" presId="urn:microsoft.com/office/officeart/2008/layout/LinedList"/>
    <dgm:cxn modelId="{E546CEC4-E797-4F53-9DEE-4BF945DCFE90}" srcId="{9275912C-819F-4F20-A93F-2A7A2F7204F3}" destId="{F354FD80-517F-42AB-8409-740A08DB9A60}" srcOrd="0" destOrd="0" parTransId="{90578276-FB7F-472E-82A8-12F796B5B4BC}" sibTransId="{9D34D046-612B-40EB-AAC6-53967707157C}"/>
    <dgm:cxn modelId="{BB5BE9C4-B86F-0443-8558-37B6586613BB}" type="presOf" srcId="{9275912C-819F-4F20-A93F-2A7A2F7204F3}" destId="{818D0181-2ADD-1C4D-BAF7-25962BDD9F45}" srcOrd="0" destOrd="0" presId="urn:microsoft.com/office/officeart/2008/layout/LinedList"/>
    <dgm:cxn modelId="{3C777BCB-A174-4E84-9883-E95C534A1482}" srcId="{9275912C-819F-4F20-A93F-2A7A2F7204F3}" destId="{B9E60C50-1B8E-419B-B3D8-5097FF2A733A}" srcOrd="1" destOrd="0" parTransId="{FA880F0D-E9F1-436F-AA98-36DADEA5169A}" sibTransId="{53ED8CBE-61D5-455E-8B6D-EB2BAD6AA166}"/>
    <dgm:cxn modelId="{2BA6F756-F6B9-5B42-8A87-734373819E0B}" type="presParOf" srcId="{818D0181-2ADD-1C4D-BAF7-25962BDD9F45}" destId="{E7A20CCA-0238-A24E-A570-BD537C0C09E0}" srcOrd="0" destOrd="0" presId="urn:microsoft.com/office/officeart/2008/layout/LinedList"/>
    <dgm:cxn modelId="{CB5EF96A-022B-1F4D-8342-CCFF8FA680AF}" type="presParOf" srcId="{818D0181-2ADD-1C4D-BAF7-25962BDD9F45}" destId="{1F7754A6-F799-BB47-B05C-8E9BB641B5E3}" srcOrd="1" destOrd="0" presId="urn:microsoft.com/office/officeart/2008/layout/LinedList"/>
    <dgm:cxn modelId="{1DD964F9-1002-2344-B52F-5A46C29E5217}" type="presParOf" srcId="{1F7754A6-F799-BB47-B05C-8E9BB641B5E3}" destId="{318F4B61-E30E-E442-9635-66CB02EEC825}" srcOrd="0" destOrd="0" presId="urn:microsoft.com/office/officeart/2008/layout/LinedList"/>
    <dgm:cxn modelId="{5565B9EC-5230-704E-BDC6-6ECF454162A0}" type="presParOf" srcId="{1F7754A6-F799-BB47-B05C-8E9BB641B5E3}" destId="{F0524F0C-FF07-1C4C-82E3-161DED315FCF}" srcOrd="1" destOrd="0" presId="urn:microsoft.com/office/officeart/2008/layout/LinedList"/>
    <dgm:cxn modelId="{499157B9-A415-DC4B-9751-463080AECF1C}" type="presParOf" srcId="{818D0181-2ADD-1C4D-BAF7-25962BDD9F45}" destId="{609FAEDA-94DC-984E-ACF5-F6B167AF545C}" srcOrd="2" destOrd="0" presId="urn:microsoft.com/office/officeart/2008/layout/LinedList"/>
    <dgm:cxn modelId="{644F6816-6B5E-2147-BC22-E202527A42C9}" type="presParOf" srcId="{818D0181-2ADD-1C4D-BAF7-25962BDD9F45}" destId="{F7E64F19-450A-B24D-BFD4-68EA756EC124}" srcOrd="3" destOrd="0" presId="urn:microsoft.com/office/officeart/2008/layout/LinedList"/>
    <dgm:cxn modelId="{9829D1C0-8F3A-C74E-94B3-A138E7184B77}" type="presParOf" srcId="{F7E64F19-450A-B24D-BFD4-68EA756EC124}" destId="{BE50C886-2A68-854B-A321-3443C966E005}" srcOrd="0" destOrd="0" presId="urn:microsoft.com/office/officeart/2008/layout/LinedList"/>
    <dgm:cxn modelId="{9FEB8CAE-FD24-B140-B5F7-EBC2A8079AD1}" type="presParOf" srcId="{F7E64F19-450A-B24D-BFD4-68EA756EC124}" destId="{1ADA43B0-D508-4340-914F-50EBEED4EEA2}" srcOrd="1" destOrd="0" presId="urn:microsoft.com/office/officeart/2008/layout/LinedList"/>
    <dgm:cxn modelId="{1E7980B8-0555-574A-8B45-41180E6F54CF}" type="presParOf" srcId="{818D0181-2ADD-1C4D-BAF7-25962BDD9F45}" destId="{610C6BB7-0243-CC40-AF6A-A41711C7B2B7}" srcOrd="4" destOrd="0" presId="urn:microsoft.com/office/officeart/2008/layout/LinedList"/>
    <dgm:cxn modelId="{80E1C7EC-6FC8-C345-9A8D-4C85F37A69EC}" type="presParOf" srcId="{818D0181-2ADD-1C4D-BAF7-25962BDD9F45}" destId="{186630CC-E90B-E844-B377-8BD27A32BD20}" srcOrd="5" destOrd="0" presId="urn:microsoft.com/office/officeart/2008/layout/LinedList"/>
    <dgm:cxn modelId="{93B3F9FC-91D1-F54C-8A11-CD375F067AED}" type="presParOf" srcId="{186630CC-E90B-E844-B377-8BD27A32BD20}" destId="{30CA59BA-EFB5-F440-B8C9-DC43AF7AD257}" srcOrd="0" destOrd="0" presId="urn:microsoft.com/office/officeart/2008/layout/LinedList"/>
    <dgm:cxn modelId="{9386219D-337C-F84F-A974-FF9D1C081A3D}" type="presParOf" srcId="{186630CC-E90B-E844-B377-8BD27A32BD20}" destId="{9532CC8B-5502-0542-B6EE-71AF39FC496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FA9E8-3D2B-8F48-BDDD-EAF2A8920F03}">
      <dsp:nvSpPr>
        <dsp:cNvPr id="0" name=""/>
        <dsp:cNvSpPr/>
      </dsp:nvSpPr>
      <dsp:spPr>
        <a:xfrm>
          <a:off x="54" y="79616"/>
          <a:ext cx="5219585" cy="840579"/>
        </a:xfrm>
        <a:prstGeom prst="rect">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mi-NZ" sz="2300" b="1" kern="1200" dirty="0"/>
            <a:t>Mana Whānau develops when students know:</a:t>
          </a:r>
          <a:endParaRPr lang="en-US" sz="2300" kern="1200" dirty="0"/>
        </a:p>
      </dsp:txBody>
      <dsp:txXfrm>
        <a:off x="54" y="79616"/>
        <a:ext cx="5219585" cy="840579"/>
      </dsp:txXfrm>
    </dsp:sp>
    <dsp:sp modelId="{3D99AE37-EFF7-4145-B23A-3FB5DED6C76C}">
      <dsp:nvSpPr>
        <dsp:cNvPr id="0" name=""/>
        <dsp:cNvSpPr/>
      </dsp:nvSpPr>
      <dsp:spPr>
        <a:xfrm>
          <a:off x="54" y="920196"/>
          <a:ext cx="5219585" cy="3093615"/>
        </a:xfrm>
        <a:prstGeom prst="rect">
          <a:avLst/>
        </a:prstGeom>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that their family, peers, teachers and members of the wider school community care about them </a:t>
          </a:r>
        </a:p>
        <a:p>
          <a:pPr marL="228600" lvl="1" indent="-228600" algn="l" defTabSz="1022350">
            <a:lnSpc>
              <a:spcPct val="90000"/>
            </a:lnSpc>
            <a:spcBef>
              <a:spcPct val="0"/>
            </a:spcBef>
            <a:spcAft>
              <a:spcPct val="15000"/>
            </a:spcAft>
            <a:buChar char="•"/>
          </a:pPr>
          <a:r>
            <a:rPr lang="en-NZ" sz="2300" kern="1200" dirty="0"/>
            <a:t>know what their academic strengths and interests are</a:t>
          </a:r>
          <a:endParaRPr lang="en-US" sz="2300" kern="1200" dirty="0"/>
        </a:p>
        <a:p>
          <a:pPr marL="228600" lvl="1" indent="-228600" algn="l" defTabSz="1022350">
            <a:lnSpc>
              <a:spcPct val="90000"/>
            </a:lnSpc>
            <a:spcBef>
              <a:spcPct val="0"/>
            </a:spcBef>
            <a:spcAft>
              <a:spcPct val="15000"/>
            </a:spcAft>
            <a:buChar char="•"/>
          </a:pPr>
          <a:r>
            <a:rPr lang="en-US" sz="2300" kern="1200"/>
            <a:t>they can contribute meaningfully to the world around them </a:t>
          </a:r>
          <a:endParaRPr lang="en-NZ" sz="2300" kern="1200" dirty="0"/>
        </a:p>
        <a:p>
          <a:pPr marL="228600" lvl="1" indent="-228600" algn="l" defTabSz="1022350">
            <a:lnSpc>
              <a:spcPct val="90000"/>
            </a:lnSpc>
            <a:spcBef>
              <a:spcPct val="0"/>
            </a:spcBef>
            <a:spcAft>
              <a:spcPct val="15000"/>
            </a:spcAft>
            <a:buChar char="•"/>
          </a:pPr>
          <a:r>
            <a:rPr lang="en-US" sz="2300" kern="1200" dirty="0"/>
            <a:t>that others</a:t>
          </a:r>
          <a:r>
            <a:rPr lang="en-NZ" sz="2300" kern="1200" dirty="0"/>
            <a:t> recognise their innate mana</a:t>
          </a:r>
        </a:p>
      </dsp:txBody>
      <dsp:txXfrm>
        <a:off x="54" y="920196"/>
        <a:ext cx="5219585" cy="3093615"/>
      </dsp:txXfrm>
    </dsp:sp>
    <dsp:sp modelId="{73E5D60E-80A2-2846-B02D-056EA52CA714}">
      <dsp:nvSpPr>
        <dsp:cNvPr id="0" name=""/>
        <dsp:cNvSpPr/>
      </dsp:nvSpPr>
      <dsp:spPr>
        <a:xfrm>
          <a:off x="5950382" y="79616"/>
          <a:ext cx="5219585" cy="840579"/>
        </a:xfrm>
        <a:prstGeom prst="rect">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mi-NZ" sz="2300" b="1" kern="1200" dirty="0"/>
            <a:t>Students </a:t>
          </a:r>
          <a:r>
            <a:rPr lang="en-US" sz="2300" b="1" kern="1200" dirty="0"/>
            <a:t>demonstrate Mana Whānau when they:</a:t>
          </a:r>
          <a:endParaRPr lang="en-US" sz="2300" kern="1200" dirty="0"/>
        </a:p>
      </dsp:txBody>
      <dsp:txXfrm>
        <a:off x="5950382" y="79616"/>
        <a:ext cx="5219585" cy="840579"/>
      </dsp:txXfrm>
    </dsp:sp>
    <dsp:sp modelId="{C46F65AE-6EC4-9744-870D-78DD34431754}">
      <dsp:nvSpPr>
        <dsp:cNvPr id="0" name=""/>
        <dsp:cNvSpPr/>
      </dsp:nvSpPr>
      <dsp:spPr>
        <a:xfrm>
          <a:off x="5950382" y="920196"/>
          <a:ext cx="5219585" cy="3093615"/>
        </a:xfrm>
        <a:prstGeom prst="rect">
          <a:avLst/>
        </a:prstGeom>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NZ" sz="2300" kern="1200" dirty="0"/>
            <a:t>have high expectations of themselves</a:t>
          </a:r>
          <a:endParaRPr lang="en-US" sz="2300" kern="1200" dirty="0"/>
        </a:p>
        <a:p>
          <a:pPr marL="228600" lvl="1" indent="-228600" algn="l" defTabSz="1022350">
            <a:lnSpc>
              <a:spcPct val="90000"/>
            </a:lnSpc>
            <a:spcBef>
              <a:spcPct val="0"/>
            </a:spcBef>
            <a:spcAft>
              <a:spcPct val="15000"/>
            </a:spcAft>
            <a:buChar char="•"/>
          </a:pPr>
          <a:r>
            <a:rPr lang="en-NZ" sz="2300" kern="1200"/>
            <a:t>feel safe and connected to others</a:t>
          </a:r>
          <a:endParaRPr lang="en-NZ" sz="2300" kern="1200" dirty="0"/>
        </a:p>
        <a:p>
          <a:pPr marL="228600" lvl="1" indent="-228600" algn="l" defTabSz="1022350">
            <a:lnSpc>
              <a:spcPct val="90000"/>
            </a:lnSpc>
            <a:spcBef>
              <a:spcPct val="0"/>
            </a:spcBef>
            <a:spcAft>
              <a:spcPct val="15000"/>
            </a:spcAft>
            <a:buChar char="•"/>
          </a:pPr>
          <a:r>
            <a:rPr lang="en-NZ" sz="2300" kern="1200" dirty="0"/>
            <a:t>have healthy relationships with their peers and teachers</a:t>
          </a:r>
        </a:p>
        <a:p>
          <a:pPr marL="228600" lvl="1" indent="-228600" algn="l" defTabSz="1022350">
            <a:lnSpc>
              <a:spcPct val="90000"/>
            </a:lnSpc>
            <a:spcBef>
              <a:spcPct val="0"/>
            </a:spcBef>
            <a:spcAft>
              <a:spcPct val="15000"/>
            </a:spcAft>
            <a:buChar char="•"/>
          </a:pPr>
          <a:r>
            <a:rPr lang="en-NZ" sz="2300" kern="1200"/>
            <a:t>ask for help and feedback where appropriate</a:t>
          </a:r>
          <a:endParaRPr lang="en-NZ" sz="2300" kern="1200" dirty="0"/>
        </a:p>
        <a:p>
          <a:pPr marL="228600" lvl="1" indent="-228600" algn="l" defTabSz="1022350">
            <a:lnSpc>
              <a:spcPct val="90000"/>
            </a:lnSpc>
            <a:spcBef>
              <a:spcPct val="0"/>
            </a:spcBef>
            <a:spcAft>
              <a:spcPct val="15000"/>
            </a:spcAft>
            <a:buChar char="•"/>
          </a:pPr>
          <a:r>
            <a:rPr lang="en-NZ" sz="2300" kern="1200" dirty="0"/>
            <a:t>believe that they make their family, school and others proud</a:t>
          </a:r>
        </a:p>
      </dsp:txBody>
      <dsp:txXfrm>
        <a:off x="5950382" y="920196"/>
        <a:ext cx="5219585" cy="30936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20CCA-0238-A24E-A570-BD537C0C09E0}">
      <dsp:nvSpPr>
        <dsp:cNvPr id="0" name=""/>
        <dsp:cNvSpPr/>
      </dsp:nvSpPr>
      <dsp:spPr>
        <a:xfrm>
          <a:off x="0" y="2426"/>
          <a:ext cx="772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8F4B61-E30E-E442-9635-66CB02EEC825}">
      <dsp:nvSpPr>
        <dsp:cNvPr id="0" name=""/>
        <dsp:cNvSpPr/>
      </dsp:nvSpPr>
      <dsp:spPr>
        <a:xfrm>
          <a:off x="0" y="2426"/>
          <a:ext cx="7721600" cy="1654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NZ" sz="2000" kern="1200" dirty="0"/>
            <a:t>Cluster 5 (n = 662) comprised </a:t>
          </a:r>
          <a:r>
            <a:rPr lang="en-NZ" sz="2000" kern="1200" dirty="0">
              <a:solidFill>
                <a:schemeClr val="tx1"/>
              </a:solidFill>
            </a:rPr>
            <a:t>struggling Māori who are apathetic and dissatisfied at school. </a:t>
          </a:r>
          <a:r>
            <a:rPr lang="en-NZ" sz="2000" kern="1200" dirty="0"/>
            <a:t>They have </a:t>
          </a:r>
          <a:r>
            <a:rPr lang="en-NZ" sz="2000" kern="1200" dirty="0">
              <a:solidFill>
                <a:srgbClr val="FF0000"/>
              </a:solidFill>
            </a:rPr>
            <a:t>extremely below average levels of motivation and behavioural and emotional engagement</a:t>
          </a:r>
          <a:r>
            <a:rPr lang="en-NZ" sz="2000" kern="1200" dirty="0"/>
            <a:t>.</a:t>
          </a:r>
          <a:endParaRPr lang="en-US" sz="2000" kern="1200" dirty="0"/>
        </a:p>
      </dsp:txBody>
      <dsp:txXfrm>
        <a:off x="0" y="2426"/>
        <a:ext cx="7721600" cy="1654674"/>
      </dsp:txXfrm>
    </dsp:sp>
    <dsp:sp modelId="{609FAEDA-94DC-984E-ACF5-F6B167AF545C}">
      <dsp:nvSpPr>
        <dsp:cNvPr id="0" name=""/>
        <dsp:cNvSpPr/>
      </dsp:nvSpPr>
      <dsp:spPr>
        <a:xfrm>
          <a:off x="0" y="1657100"/>
          <a:ext cx="772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50C886-2A68-854B-A321-3443C966E005}">
      <dsp:nvSpPr>
        <dsp:cNvPr id="0" name=""/>
        <dsp:cNvSpPr/>
      </dsp:nvSpPr>
      <dsp:spPr>
        <a:xfrm>
          <a:off x="0" y="1657100"/>
          <a:ext cx="7721600" cy="1654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NZ" sz="2000" kern="1200" dirty="0"/>
            <a:t>They report the </a:t>
          </a:r>
          <a:r>
            <a:rPr lang="en-NZ" sz="2000" kern="1200" dirty="0">
              <a:solidFill>
                <a:srgbClr val="FF0000"/>
              </a:solidFill>
            </a:rPr>
            <a:t>lowest levels of self-reported achievement, cultural pride, and perceptions of cultural status</a:t>
          </a:r>
          <a:r>
            <a:rPr lang="en-NZ" sz="2000" kern="1200" dirty="0"/>
            <a:t>. </a:t>
          </a:r>
          <a:r>
            <a:rPr lang="en-NZ" sz="2000" u="sng" kern="1200" dirty="0">
              <a:solidFill>
                <a:srgbClr val="FF0000"/>
              </a:solidFill>
            </a:rPr>
            <a:t>They have the lowest numbers of people in their support networks</a:t>
          </a:r>
          <a:r>
            <a:rPr lang="en-NZ" sz="2000" kern="1200" dirty="0">
              <a:solidFill>
                <a:srgbClr val="FF0000"/>
              </a:solidFill>
            </a:rPr>
            <a:t>.</a:t>
          </a:r>
          <a:endParaRPr lang="en-US" sz="2000" kern="1200" dirty="0">
            <a:solidFill>
              <a:srgbClr val="FF0000"/>
            </a:solidFill>
          </a:endParaRPr>
        </a:p>
      </dsp:txBody>
      <dsp:txXfrm>
        <a:off x="0" y="1657100"/>
        <a:ext cx="7721600" cy="1654674"/>
      </dsp:txXfrm>
    </dsp:sp>
    <dsp:sp modelId="{610C6BB7-0243-CC40-AF6A-A41711C7B2B7}">
      <dsp:nvSpPr>
        <dsp:cNvPr id="0" name=""/>
        <dsp:cNvSpPr/>
      </dsp:nvSpPr>
      <dsp:spPr>
        <a:xfrm>
          <a:off x="0" y="3311774"/>
          <a:ext cx="772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CA59BA-EFB5-F440-B8C9-DC43AF7AD257}">
      <dsp:nvSpPr>
        <dsp:cNvPr id="0" name=""/>
        <dsp:cNvSpPr/>
      </dsp:nvSpPr>
      <dsp:spPr>
        <a:xfrm>
          <a:off x="0" y="3311774"/>
          <a:ext cx="7721600" cy="1654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NZ" sz="2000" kern="1200" dirty="0"/>
            <a:t>Struggling Māori students are slightly more likely to be male, Years 1–8 (a relatively even spread across upper and lower primary contexts), and from low-decile schools. </a:t>
          </a:r>
          <a:r>
            <a:rPr lang="en-NZ" sz="2000" u="sng" kern="1200" dirty="0"/>
            <a:t>They perceive </a:t>
          </a:r>
          <a:r>
            <a:rPr lang="en-NZ" sz="2000" u="sng" kern="1200" dirty="0">
              <a:solidFill>
                <a:schemeClr val="accent6"/>
              </a:solidFill>
            </a:rPr>
            <a:t>high levels of whānau support </a:t>
          </a:r>
          <a:r>
            <a:rPr lang="en-NZ" sz="2000" u="sng" kern="1200" dirty="0"/>
            <a:t>but </a:t>
          </a:r>
          <a:r>
            <a:rPr lang="en-NZ" sz="2000" u="sng" kern="1200" dirty="0">
              <a:solidFill>
                <a:srgbClr val="FF0000"/>
              </a:solidFill>
            </a:rPr>
            <a:t>low levels of teacher support</a:t>
          </a:r>
          <a:r>
            <a:rPr lang="en-NZ" sz="2000" u="sng" kern="1200" dirty="0"/>
            <a:t>. </a:t>
          </a:r>
          <a:r>
            <a:rPr lang="en-NZ" sz="2000" kern="1200" dirty="0"/>
            <a:t>They have </a:t>
          </a:r>
          <a:r>
            <a:rPr lang="en-NZ" sz="2000" kern="1200" dirty="0">
              <a:solidFill>
                <a:schemeClr val="accent2"/>
              </a:solidFill>
            </a:rPr>
            <a:t>average motivation to get a job and/or attend university</a:t>
          </a:r>
          <a:r>
            <a:rPr lang="en-NZ" sz="2000" kern="1200" dirty="0"/>
            <a:t> after secondary school.</a:t>
          </a:r>
          <a:endParaRPr lang="en-US" sz="2000" kern="1200" dirty="0"/>
        </a:p>
      </dsp:txBody>
      <dsp:txXfrm>
        <a:off x="0" y="3311774"/>
        <a:ext cx="7721600" cy="1654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FA9E8-3D2B-8F48-BDDD-EAF2A8920F03}">
      <dsp:nvSpPr>
        <dsp:cNvPr id="0" name=""/>
        <dsp:cNvSpPr/>
      </dsp:nvSpPr>
      <dsp:spPr>
        <a:xfrm>
          <a:off x="54" y="63833"/>
          <a:ext cx="5219585" cy="840579"/>
        </a:xfrm>
        <a:prstGeom prst="rect">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mi-NZ" sz="2300" b="1" kern="1200" dirty="0"/>
            <a:t>Mana Ūkaipō develops when students know:</a:t>
          </a:r>
          <a:endParaRPr lang="en-US" sz="2300" kern="1200" dirty="0"/>
        </a:p>
      </dsp:txBody>
      <dsp:txXfrm>
        <a:off x="54" y="63833"/>
        <a:ext cx="5219585" cy="840579"/>
      </dsp:txXfrm>
    </dsp:sp>
    <dsp:sp modelId="{3D99AE37-EFF7-4145-B23A-3FB5DED6C76C}">
      <dsp:nvSpPr>
        <dsp:cNvPr id="0" name=""/>
        <dsp:cNvSpPr/>
      </dsp:nvSpPr>
      <dsp:spPr>
        <a:xfrm>
          <a:off x="54" y="904412"/>
          <a:ext cx="5219585" cy="3125182"/>
        </a:xfrm>
        <a:prstGeom prst="rect">
          <a:avLst/>
        </a:prstGeom>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that they belong</a:t>
          </a:r>
        </a:p>
        <a:p>
          <a:pPr marL="228600" lvl="1" indent="-228600" algn="l" defTabSz="1022350">
            <a:lnSpc>
              <a:spcPct val="90000"/>
            </a:lnSpc>
            <a:spcBef>
              <a:spcPct val="0"/>
            </a:spcBef>
            <a:spcAft>
              <a:spcPct val="15000"/>
            </a:spcAft>
            <a:buChar char="•"/>
          </a:pPr>
          <a:r>
            <a:rPr lang="en-US" sz="2300" kern="1200" dirty="0"/>
            <a:t>about where they live and go to school</a:t>
          </a:r>
        </a:p>
        <a:p>
          <a:pPr marL="228600" lvl="1" indent="-228600" algn="l" defTabSz="1022350">
            <a:lnSpc>
              <a:spcPct val="90000"/>
            </a:lnSpc>
            <a:spcBef>
              <a:spcPct val="0"/>
            </a:spcBef>
            <a:spcAft>
              <a:spcPct val="15000"/>
            </a:spcAft>
            <a:buChar char="•"/>
          </a:pPr>
          <a:r>
            <a:rPr lang="en-US" sz="2300" kern="1200" dirty="0"/>
            <a:t>that their cultural knowledge and history are important and valued</a:t>
          </a:r>
        </a:p>
        <a:p>
          <a:pPr marL="228600" lvl="1" indent="-228600" algn="l" defTabSz="1022350">
            <a:lnSpc>
              <a:spcPct val="90000"/>
            </a:lnSpc>
            <a:spcBef>
              <a:spcPct val="0"/>
            </a:spcBef>
            <a:spcAft>
              <a:spcPct val="15000"/>
            </a:spcAft>
            <a:buChar char="•"/>
          </a:pPr>
          <a:r>
            <a:rPr lang="en-US" sz="2300" kern="1200"/>
            <a:t>feel connected to others. </a:t>
          </a:r>
        </a:p>
      </dsp:txBody>
      <dsp:txXfrm>
        <a:off x="54" y="904412"/>
        <a:ext cx="5219585" cy="3125182"/>
      </dsp:txXfrm>
    </dsp:sp>
    <dsp:sp modelId="{73E5D60E-80A2-2846-B02D-056EA52CA714}">
      <dsp:nvSpPr>
        <dsp:cNvPr id="0" name=""/>
        <dsp:cNvSpPr/>
      </dsp:nvSpPr>
      <dsp:spPr>
        <a:xfrm>
          <a:off x="5950382" y="63833"/>
          <a:ext cx="5219585" cy="840579"/>
        </a:xfrm>
        <a:prstGeom prst="rect">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rPr>
            <a:t>Students</a:t>
          </a:r>
          <a:r>
            <a:rPr lang="en-US" sz="2300" b="1" kern="1200" dirty="0"/>
            <a:t> demonstrate Mana </a:t>
          </a:r>
          <a:r>
            <a:rPr lang="en-US" sz="2300" b="1" kern="1200" dirty="0" err="1"/>
            <a:t>Ūkaipō</a:t>
          </a:r>
          <a:r>
            <a:rPr lang="en-US" sz="2300" b="1" kern="1200" dirty="0"/>
            <a:t> when they:</a:t>
          </a:r>
          <a:endParaRPr lang="en-US" sz="2300" kern="1200" dirty="0"/>
        </a:p>
      </dsp:txBody>
      <dsp:txXfrm>
        <a:off x="5950382" y="63833"/>
        <a:ext cx="5219585" cy="840579"/>
      </dsp:txXfrm>
    </dsp:sp>
    <dsp:sp modelId="{C46F65AE-6EC4-9744-870D-78DD34431754}">
      <dsp:nvSpPr>
        <dsp:cNvPr id="0" name=""/>
        <dsp:cNvSpPr/>
      </dsp:nvSpPr>
      <dsp:spPr>
        <a:xfrm>
          <a:off x="5950382" y="904412"/>
          <a:ext cx="5219585" cy="3125182"/>
        </a:xfrm>
        <a:prstGeom prst="rect">
          <a:avLst/>
        </a:prstGeom>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feel proud to go to their school</a:t>
          </a:r>
        </a:p>
        <a:p>
          <a:pPr marL="228600" lvl="1" indent="-228600" algn="l" defTabSz="1022350">
            <a:lnSpc>
              <a:spcPct val="90000"/>
            </a:lnSpc>
            <a:spcBef>
              <a:spcPct val="0"/>
            </a:spcBef>
            <a:spcAft>
              <a:spcPct val="15000"/>
            </a:spcAft>
            <a:buChar char="•"/>
          </a:pPr>
          <a:r>
            <a:rPr lang="en-US" sz="2300" kern="1200" dirty="0"/>
            <a:t>understand how their actions affect others</a:t>
          </a:r>
        </a:p>
        <a:p>
          <a:pPr marL="228600" lvl="1" indent="-228600" algn="l" defTabSz="1022350">
            <a:lnSpc>
              <a:spcPct val="90000"/>
            </a:lnSpc>
            <a:spcBef>
              <a:spcPct val="0"/>
            </a:spcBef>
            <a:spcAft>
              <a:spcPct val="15000"/>
            </a:spcAft>
            <a:buChar char="•"/>
          </a:pPr>
          <a:r>
            <a:rPr lang="en-US" sz="2300" kern="1200"/>
            <a:t>actively participate in school activities</a:t>
          </a:r>
        </a:p>
        <a:p>
          <a:pPr marL="228600" lvl="1" indent="-228600" algn="l" defTabSz="1022350">
            <a:lnSpc>
              <a:spcPct val="90000"/>
            </a:lnSpc>
            <a:spcBef>
              <a:spcPct val="0"/>
            </a:spcBef>
            <a:spcAft>
              <a:spcPct val="15000"/>
            </a:spcAft>
            <a:buChar char="•"/>
          </a:pPr>
          <a:r>
            <a:rPr lang="en-US" sz="2300" kern="1200"/>
            <a:t>can talk about their whakapapa, history, culture and language</a:t>
          </a:r>
        </a:p>
        <a:p>
          <a:pPr marL="228600" lvl="1" indent="-228600" algn="l" defTabSz="1022350">
            <a:lnSpc>
              <a:spcPct val="90000"/>
            </a:lnSpc>
            <a:spcBef>
              <a:spcPct val="0"/>
            </a:spcBef>
            <a:spcAft>
              <a:spcPct val="15000"/>
            </a:spcAft>
            <a:buChar char="•"/>
          </a:pPr>
          <a:r>
            <a:rPr lang="en-US" sz="2300" kern="1200"/>
            <a:t>can compare and contrast different points of view respectfully</a:t>
          </a:r>
        </a:p>
      </dsp:txBody>
      <dsp:txXfrm>
        <a:off x="5950382" y="904412"/>
        <a:ext cx="5219585" cy="31251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FA9E8-3D2B-8F48-BDDD-EAF2A8920F03}">
      <dsp:nvSpPr>
        <dsp:cNvPr id="0" name=""/>
        <dsp:cNvSpPr/>
      </dsp:nvSpPr>
      <dsp:spPr>
        <a:xfrm>
          <a:off x="54" y="124022"/>
          <a:ext cx="5219585" cy="691634"/>
        </a:xfrm>
        <a:prstGeom prst="rect">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mi-NZ" sz="1900" b="1" kern="1200" dirty="0"/>
            <a:t>Mana Motuhake develops when students know:</a:t>
          </a:r>
          <a:endParaRPr lang="en-US" sz="1900" kern="1200" dirty="0"/>
        </a:p>
      </dsp:txBody>
      <dsp:txXfrm>
        <a:off x="54" y="124022"/>
        <a:ext cx="5219585" cy="691634"/>
      </dsp:txXfrm>
    </dsp:sp>
    <dsp:sp modelId="{3D99AE37-EFF7-4145-B23A-3FB5DED6C76C}">
      <dsp:nvSpPr>
        <dsp:cNvPr id="0" name=""/>
        <dsp:cNvSpPr/>
      </dsp:nvSpPr>
      <dsp:spPr>
        <a:xfrm>
          <a:off x="54" y="815657"/>
          <a:ext cx="5219585" cy="3153747"/>
        </a:xfrm>
        <a:prstGeom prst="rect">
          <a:avLst/>
        </a:prstGeom>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mi-NZ" sz="1900" kern="1200"/>
            <a:t>they have positive role models that they aspire to be like. </a:t>
          </a:r>
          <a:endParaRPr lang="mi-NZ" sz="1900" kern="1200" dirty="0"/>
        </a:p>
        <a:p>
          <a:pPr marL="171450" lvl="1" indent="-171450" algn="l" defTabSz="844550">
            <a:lnSpc>
              <a:spcPct val="90000"/>
            </a:lnSpc>
            <a:spcBef>
              <a:spcPct val="0"/>
            </a:spcBef>
            <a:spcAft>
              <a:spcPct val="15000"/>
            </a:spcAft>
            <a:buChar char="•"/>
          </a:pPr>
          <a:r>
            <a:rPr lang="mi-NZ" sz="1900" kern="1200" dirty="0"/>
            <a:t>their language, culture and identity are an asset </a:t>
          </a:r>
        </a:p>
        <a:p>
          <a:pPr marL="171450" lvl="1" indent="-171450" algn="l" defTabSz="844550">
            <a:lnSpc>
              <a:spcPct val="90000"/>
            </a:lnSpc>
            <a:spcBef>
              <a:spcPct val="0"/>
            </a:spcBef>
            <a:spcAft>
              <a:spcPct val="15000"/>
            </a:spcAft>
            <a:buChar char="•"/>
          </a:pPr>
          <a:r>
            <a:rPr lang="mi-NZ" sz="1900" kern="1200" dirty="0"/>
            <a:t>that many people from their cultural group have achieved success</a:t>
          </a:r>
        </a:p>
        <a:p>
          <a:pPr marL="171450" lvl="1" indent="-171450" algn="l" defTabSz="844550">
            <a:lnSpc>
              <a:spcPct val="90000"/>
            </a:lnSpc>
            <a:spcBef>
              <a:spcPct val="0"/>
            </a:spcBef>
            <a:spcAft>
              <a:spcPct val="15000"/>
            </a:spcAft>
            <a:buChar char="•"/>
          </a:pPr>
          <a:r>
            <a:rPr lang="en-NZ" sz="1900" kern="1200" dirty="0"/>
            <a:t>how to manage their time to get important work completed</a:t>
          </a:r>
          <a:endParaRPr lang="mi-NZ" sz="1900" kern="1200" dirty="0"/>
        </a:p>
      </dsp:txBody>
      <dsp:txXfrm>
        <a:off x="54" y="815657"/>
        <a:ext cx="5219585" cy="3153747"/>
      </dsp:txXfrm>
    </dsp:sp>
    <dsp:sp modelId="{73E5D60E-80A2-2846-B02D-056EA52CA714}">
      <dsp:nvSpPr>
        <dsp:cNvPr id="0" name=""/>
        <dsp:cNvSpPr/>
      </dsp:nvSpPr>
      <dsp:spPr>
        <a:xfrm>
          <a:off x="5950382" y="124022"/>
          <a:ext cx="5219585" cy="691634"/>
        </a:xfrm>
        <a:prstGeom prst="rect">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Students demonstrate Mana </a:t>
          </a:r>
          <a:r>
            <a:rPr lang="mi-NZ" sz="1900" b="1" kern="1200" dirty="0"/>
            <a:t>Motuhake</a:t>
          </a:r>
          <a:r>
            <a:rPr lang="en-US" sz="1900" b="1" kern="1200" dirty="0"/>
            <a:t> when they:</a:t>
          </a:r>
          <a:endParaRPr lang="en-US" sz="1900" kern="1200" dirty="0"/>
        </a:p>
      </dsp:txBody>
      <dsp:txXfrm>
        <a:off x="5950382" y="124022"/>
        <a:ext cx="5219585" cy="691634"/>
      </dsp:txXfrm>
    </dsp:sp>
    <dsp:sp modelId="{C46F65AE-6EC4-9744-870D-78DD34431754}">
      <dsp:nvSpPr>
        <dsp:cNvPr id="0" name=""/>
        <dsp:cNvSpPr/>
      </dsp:nvSpPr>
      <dsp:spPr>
        <a:xfrm>
          <a:off x="5950382" y="815657"/>
          <a:ext cx="5219585" cy="3153747"/>
        </a:xfrm>
        <a:prstGeom prst="rect">
          <a:avLst/>
        </a:prstGeom>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mi-NZ" sz="1900" kern="1200" dirty="0"/>
            <a:t>feel proud to be a member of their cultural group. </a:t>
          </a:r>
          <a:endParaRPr lang="en-US" sz="1900" kern="1200" dirty="0"/>
        </a:p>
        <a:p>
          <a:pPr marL="171450" lvl="1" indent="-171450" algn="l" defTabSz="844550">
            <a:lnSpc>
              <a:spcPct val="90000"/>
            </a:lnSpc>
            <a:spcBef>
              <a:spcPct val="0"/>
            </a:spcBef>
            <a:spcAft>
              <a:spcPct val="15000"/>
            </a:spcAft>
            <a:buChar char="•"/>
          </a:pPr>
          <a:r>
            <a:rPr lang="mi-NZ" sz="1900" kern="1200"/>
            <a:t>communicate with clarity and confidence</a:t>
          </a:r>
          <a:endParaRPr lang="mi-NZ" sz="1900" kern="1200" dirty="0"/>
        </a:p>
        <a:p>
          <a:pPr marL="171450" lvl="1" indent="-171450" algn="l" defTabSz="844550">
            <a:lnSpc>
              <a:spcPct val="90000"/>
            </a:lnSpc>
            <a:spcBef>
              <a:spcPct val="0"/>
            </a:spcBef>
            <a:spcAft>
              <a:spcPct val="15000"/>
            </a:spcAft>
            <a:buChar char="•"/>
          </a:pPr>
          <a:r>
            <a:rPr lang="mi-NZ" sz="1900" kern="1200"/>
            <a:t>come to school regularly, on-time and ready to learn</a:t>
          </a:r>
          <a:endParaRPr lang="mi-NZ" sz="1900" kern="1200" dirty="0"/>
        </a:p>
        <a:p>
          <a:pPr marL="171450" lvl="1" indent="-171450" algn="l" defTabSz="844550">
            <a:lnSpc>
              <a:spcPct val="90000"/>
            </a:lnSpc>
            <a:spcBef>
              <a:spcPct val="0"/>
            </a:spcBef>
            <a:spcAft>
              <a:spcPct val="15000"/>
            </a:spcAft>
            <a:buChar char="•"/>
          </a:pPr>
          <a:r>
            <a:rPr lang="mi-NZ" sz="1900" kern="1200"/>
            <a:t>set goals and complete tasks to the best of their ability</a:t>
          </a:r>
          <a:endParaRPr lang="mi-NZ" sz="1900" kern="1200" dirty="0"/>
        </a:p>
        <a:p>
          <a:pPr marL="171450" lvl="1" indent="-171450" algn="l" defTabSz="844550">
            <a:lnSpc>
              <a:spcPct val="90000"/>
            </a:lnSpc>
            <a:spcBef>
              <a:spcPct val="0"/>
            </a:spcBef>
            <a:spcAft>
              <a:spcPct val="15000"/>
            </a:spcAft>
            <a:buChar char="•"/>
          </a:pPr>
          <a:r>
            <a:rPr lang="mi-NZ" sz="1900" kern="1200"/>
            <a:t>use creativity and imagination to problem-solve and innovate</a:t>
          </a:r>
          <a:endParaRPr lang="mi-NZ" sz="1900" kern="1200" dirty="0"/>
        </a:p>
        <a:p>
          <a:pPr marL="171450" lvl="1" indent="-171450" algn="l" defTabSz="844550">
            <a:lnSpc>
              <a:spcPct val="90000"/>
            </a:lnSpc>
            <a:spcBef>
              <a:spcPct val="0"/>
            </a:spcBef>
            <a:spcAft>
              <a:spcPct val="15000"/>
            </a:spcAft>
            <a:buChar char="•"/>
          </a:pPr>
          <a:r>
            <a:rPr lang="mi-NZ" sz="1900" kern="1200" dirty="0"/>
            <a:t>self-assess and make improvements </a:t>
          </a:r>
        </a:p>
      </dsp:txBody>
      <dsp:txXfrm>
        <a:off x="5950382" y="815657"/>
        <a:ext cx="5219585" cy="31537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FA9E8-3D2B-8F48-BDDD-EAF2A8920F03}">
      <dsp:nvSpPr>
        <dsp:cNvPr id="0" name=""/>
        <dsp:cNvSpPr/>
      </dsp:nvSpPr>
      <dsp:spPr>
        <a:xfrm>
          <a:off x="54" y="89481"/>
          <a:ext cx="5219585" cy="840579"/>
        </a:xfrm>
        <a:prstGeom prst="rect">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mi-NZ" sz="2300" b="1" kern="1200" dirty="0"/>
            <a:t>Mana Tū develops when students know:</a:t>
          </a:r>
          <a:endParaRPr lang="en-US" sz="2300" kern="1200" dirty="0"/>
        </a:p>
      </dsp:txBody>
      <dsp:txXfrm>
        <a:off x="54" y="89481"/>
        <a:ext cx="5219585" cy="840579"/>
      </dsp:txXfrm>
    </dsp:sp>
    <dsp:sp modelId="{3D99AE37-EFF7-4145-B23A-3FB5DED6C76C}">
      <dsp:nvSpPr>
        <dsp:cNvPr id="0" name=""/>
        <dsp:cNvSpPr/>
      </dsp:nvSpPr>
      <dsp:spPr>
        <a:xfrm>
          <a:off x="54" y="930060"/>
          <a:ext cx="5219585" cy="3073885"/>
        </a:xfrm>
        <a:prstGeom prst="rect">
          <a:avLst/>
        </a:prstGeom>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mi-NZ" sz="2300" kern="1200" dirty="0"/>
            <a:t>they can learn and be successful </a:t>
          </a:r>
          <a:endParaRPr lang="en-US" sz="2300" kern="1200" dirty="0"/>
        </a:p>
        <a:p>
          <a:pPr marL="228600" lvl="1" indent="-228600" algn="l" defTabSz="1022350">
            <a:lnSpc>
              <a:spcPct val="90000"/>
            </a:lnSpc>
            <a:spcBef>
              <a:spcPct val="0"/>
            </a:spcBef>
            <a:spcAft>
              <a:spcPct val="15000"/>
            </a:spcAft>
            <a:buChar char="•"/>
          </a:pPr>
          <a:r>
            <a:rPr lang="mi-NZ" sz="2300" kern="1200" dirty="0"/>
            <a:t>what they are good at </a:t>
          </a:r>
        </a:p>
        <a:p>
          <a:pPr marL="228600" lvl="1" indent="-228600" algn="l" defTabSz="1022350">
            <a:lnSpc>
              <a:spcPct val="90000"/>
            </a:lnSpc>
            <a:spcBef>
              <a:spcPct val="0"/>
            </a:spcBef>
            <a:spcAft>
              <a:spcPct val="15000"/>
            </a:spcAft>
            <a:buChar char="•"/>
          </a:pPr>
          <a:r>
            <a:rPr lang="mi-NZ" sz="2300" kern="1200"/>
            <a:t>know what areas they need to work on </a:t>
          </a:r>
          <a:endParaRPr lang="mi-NZ" sz="2300" kern="1200" dirty="0"/>
        </a:p>
        <a:p>
          <a:pPr marL="228600" lvl="1" indent="-228600" algn="l" defTabSz="1022350">
            <a:lnSpc>
              <a:spcPct val="90000"/>
            </a:lnSpc>
            <a:spcBef>
              <a:spcPct val="0"/>
            </a:spcBef>
            <a:spcAft>
              <a:spcPct val="15000"/>
            </a:spcAft>
            <a:buChar char="•"/>
          </a:pPr>
          <a:r>
            <a:rPr lang="mi-NZ" sz="2300" kern="1200" dirty="0"/>
            <a:t>they can </a:t>
          </a:r>
          <a:r>
            <a:rPr lang="en-US" sz="2300" kern="1200" dirty="0"/>
            <a:t>achieve their goals with hard work, determination, and a “never give up” attitude. </a:t>
          </a:r>
        </a:p>
      </dsp:txBody>
      <dsp:txXfrm>
        <a:off x="54" y="930060"/>
        <a:ext cx="5219585" cy="3073885"/>
      </dsp:txXfrm>
    </dsp:sp>
    <dsp:sp modelId="{73E5D60E-80A2-2846-B02D-056EA52CA714}">
      <dsp:nvSpPr>
        <dsp:cNvPr id="0" name=""/>
        <dsp:cNvSpPr/>
      </dsp:nvSpPr>
      <dsp:spPr>
        <a:xfrm>
          <a:off x="5950382" y="89481"/>
          <a:ext cx="5219585" cy="840579"/>
        </a:xfrm>
        <a:prstGeom prst="rect">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t>Students demonstrate Mana </a:t>
          </a:r>
          <a:r>
            <a:rPr lang="mi-NZ" sz="2300" b="1" kern="1200" dirty="0"/>
            <a:t>Tū</a:t>
          </a:r>
          <a:r>
            <a:rPr lang="en-US" sz="2300" b="1" kern="1200" dirty="0"/>
            <a:t> when they:</a:t>
          </a:r>
          <a:endParaRPr lang="en-US" sz="2300" kern="1200" dirty="0"/>
        </a:p>
      </dsp:txBody>
      <dsp:txXfrm>
        <a:off x="5950382" y="89481"/>
        <a:ext cx="5219585" cy="840579"/>
      </dsp:txXfrm>
    </dsp:sp>
    <dsp:sp modelId="{C46F65AE-6EC4-9744-870D-78DD34431754}">
      <dsp:nvSpPr>
        <dsp:cNvPr id="0" name=""/>
        <dsp:cNvSpPr/>
      </dsp:nvSpPr>
      <dsp:spPr>
        <a:xfrm>
          <a:off x="5950382" y="930060"/>
          <a:ext cx="5219585" cy="3073885"/>
        </a:xfrm>
        <a:prstGeom prst="rect">
          <a:avLst/>
        </a:prstGeom>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respect that everyone learns differently</a:t>
          </a:r>
        </a:p>
        <a:p>
          <a:pPr marL="228600" lvl="1" indent="-228600" algn="l" defTabSz="1022350">
            <a:lnSpc>
              <a:spcPct val="90000"/>
            </a:lnSpc>
            <a:spcBef>
              <a:spcPct val="0"/>
            </a:spcBef>
            <a:spcAft>
              <a:spcPct val="15000"/>
            </a:spcAft>
            <a:buChar char="•"/>
          </a:pPr>
          <a:r>
            <a:rPr lang="en-US" sz="2300" kern="1200"/>
            <a:t>are a generous, kind and humble classmate. </a:t>
          </a:r>
          <a:endParaRPr lang="en-US" sz="2300" kern="1200" dirty="0"/>
        </a:p>
        <a:p>
          <a:pPr marL="228600" lvl="1" indent="-228600" algn="l" defTabSz="1022350">
            <a:lnSpc>
              <a:spcPct val="90000"/>
            </a:lnSpc>
            <a:spcBef>
              <a:spcPct val="0"/>
            </a:spcBef>
            <a:spcAft>
              <a:spcPct val="15000"/>
            </a:spcAft>
            <a:buChar char="•"/>
          </a:pPr>
          <a:r>
            <a:rPr lang="en-US" sz="2300" kern="1200" dirty="0"/>
            <a:t>show gratitude when learning from others who think about the world differently to them.</a:t>
          </a:r>
        </a:p>
        <a:p>
          <a:pPr marL="228600" lvl="1" indent="-228600" algn="l" defTabSz="1022350">
            <a:lnSpc>
              <a:spcPct val="90000"/>
            </a:lnSpc>
            <a:spcBef>
              <a:spcPct val="0"/>
            </a:spcBef>
            <a:spcAft>
              <a:spcPct val="15000"/>
            </a:spcAft>
            <a:buChar char="•"/>
          </a:pPr>
          <a:r>
            <a:rPr lang="en-US" sz="2300" kern="1200" dirty="0"/>
            <a:t>are self-disciplined and make good choices</a:t>
          </a:r>
        </a:p>
      </dsp:txBody>
      <dsp:txXfrm>
        <a:off x="5950382" y="930060"/>
        <a:ext cx="5219585" cy="30738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FA9E8-3D2B-8F48-BDDD-EAF2A8920F03}">
      <dsp:nvSpPr>
        <dsp:cNvPr id="0" name=""/>
        <dsp:cNvSpPr/>
      </dsp:nvSpPr>
      <dsp:spPr>
        <a:xfrm>
          <a:off x="54" y="280508"/>
          <a:ext cx="5219585" cy="518400"/>
        </a:xfrm>
        <a:prstGeom prst="rect">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mi-NZ" sz="1800" b="1" kern="1200" dirty="0"/>
            <a:t>Mana Tangatarua develops when students know:</a:t>
          </a:r>
          <a:endParaRPr lang="en-US" sz="1800" kern="1200" dirty="0"/>
        </a:p>
      </dsp:txBody>
      <dsp:txXfrm>
        <a:off x="54" y="280508"/>
        <a:ext cx="5219585" cy="518400"/>
      </dsp:txXfrm>
    </dsp:sp>
    <dsp:sp modelId="{3D99AE37-EFF7-4145-B23A-3FB5DED6C76C}">
      <dsp:nvSpPr>
        <dsp:cNvPr id="0" name=""/>
        <dsp:cNvSpPr/>
      </dsp:nvSpPr>
      <dsp:spPr>
        <a:xfrm>
          <a:off x="54" y="798908"/>
          <a:ext cx="5219585" cy="3014010"/>
        </a:xfrm>
        <a:prstGeom prst="rect">
          <a:avLst/>
        </a:prstGeom>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mi-NZ" sz="1800" kern="1200" dirty="0"/>
            <a:t>they have something to teach others </a:t>
          </a:r>
          <a:endParaRPr lang="en-US" sz="1800" kern="1200" dirty="0"/>
        </a:p>
        <a:p>
          <a:pPr marL="171450" lvl="1" indent="-171450" algn="l" defTabSz="800100">
            <a:lnSpc>
              <a:spcPct val="90000"/>
            </a:lnSpc>
            <a:spcBef>
              <a:spcPct val="0"/>
            </a:spcBef>
            <a:spcAft>
              <a:spcPct val="15000"/>
            </a:spcAft>
            <a:buChar char="•"/>
          </a:pPr>
          <a:r>
            <a:rPr lang="mi-NZ" sz="1800" kern="1200" dirty="0"/>
            <a:t>everyone else has something to offer and teach them </a:t>
          </a:r>
        </a:p>
        <a:p>
          <a:pPr marL="171450" lvl="1" indent="-171450" algn="l" defTabSz="800100">
            <a:lnSpc>
              <a:spcPct val="90000"/>
            </a:lnSpc>
            <a:spcBef>
              <a:spcPct val="0"/>
            </a:spcBef>
            <a:spcAft>
              <a:spcPct val="15000"/>
            </a:spcAft>
            <a:buChar char="•"/>
          </a:pPr>
          <a:r>
            <a:rPr lang="mi-NZ" sz="1800" kern="1200" dirty="0"/>
            <a:t>their languages, cultures and identities are an asset</a:t>
          </a:r>
        </a:p>
        <a:p>
          <a:pPr marL="171450" lvl="1" indent="-171450" algn="l" defTabSz="800100">
            <a:lnSpc>
              <a:spcPct val="90000"/>
            </a:lnSpc>
            <a:spcBef>
              <a:spcPct val="0"/>
            </a:spcBef>
            <a:spcAft>
              <a:spcPct val="15000"/>
            </a:spcAft>
            <a:buChar char="•"/>
          </a:pPr>
          <a:r>
            <a:rPr lang="mi-NZ" sz="1800" kern="1200" dirty="0"/>
            <a:t>other people’s language, culture and identity are an asset</a:t>
          </a:r>
        </a:p>
        <a:p>
          <a:pPr marL="171450" lvl="1" indent="-171450" algn="l" defTabSz="800100">
            <a:lnSpc>
              <a:spcPct val="90000"/>
            </a:lnSpc>
            <a:spcBef>
              <a:spcPct val="0"/>
            </a:spcBef>
            <a:spcAft>
              <a:spcPct val="15000"/>
            </a:spcAft>
            <a:buChar char="•"/>
          </a:pPr>
          <a:r>
            <a:rPr lang="mi-NZ" sz="1800" kern="1200" dirty="0"/>
            <a:t>they can take risks in their learning</a:t>
          </a:r>
        </a:p>
        <a:p>
          <a:pPr marL="171450" lvl="1" indent="-171450" algn="l" defTabSz="800100">
            <a:lnSpc>
              <a:spcPct val="90000"/>
            </a:lnSpc>
            <a:spcBef>
              <a:spcPct val="0"/>
            </a:spcBef>
            <a:spcAft>
              <a:spcPct val="15000"/>
            </a:spcAft>
            <a:buChar char="•"/>
          </a:pPr>
          <a:r>
            <a:rPr lang="mi-NZ" sz="1800" kern="1200" dirty="0"/>
            <a:t>something about what they would like to do when they leave school</a:t>
          </a:r>
        </a:p>
        <a:p>
          <a:pPr marL="171450" lvl="1" indent="-171450" algn="l" defTabSz="800100">
            <a:lnSpc>
              <a:spcPct val="90000"/>
            </a:lnSpc>
            <a:spcBef>
              <a:spcPct val="0"/>
            </a:spcBef>
            <a:spcAft>
              <a:spcPct val="15000"/>
            </a:spcAft>
            <a:buChar char="•"/>
          </a:pPr>
          <a:endParaRPr lang="mi-NZ" sz="1800" kern="1200" dirty="0"/>
        </a:p>
      </dsp:txBody>
      <dsp:txXfrm>
        <a:off x="54" y="798908"/>
        <a:ext cx="5219585" cy="3014010"/>
      </dsp:txXfrm>
    </dsp:sp>
    <dsp:sp modelId="{73E5D60E-80A2-2846-B02D-056EA52CA714}">
      <dsp:nvSpPr>
        <dsp:cNvPr id="0" name=""/>
        <dsp:cNvSpPr/>
      </dsp:nvSpPr>
      <dsp:spPr>
        <a:xfrm>
          <a:off x="5950382" y="280508"/>
          <a:ext cx="5219585" cy="518400"/>
        </a:xfrm>
        <a:prstGeom prst="rect">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Students demonstrate Mana </a:t>
          </a:r>
          <a:r>
            <a:rPr lang="mi-NZ" sz="1800" b="1" kern="1200" dirty="0"/>
            <a:t>Tangatarua</a:t>
          </a:r>
          <a:r>
            <a:rPr lang="en-US" sz="1800" b="1" kern="1200" dirty="0"/>
            <a:t> when they:</a:t>
          </a:r>
          <a:endParaRPr lang="en-US" sz="1800" kern="1200" dirty="0"/>
        </a:p>
      </dsp:txBody>
      <dsp:txXfrm>
        <a:off x="5950382" y="280508"/>
        <a:ext cx="5219585" cy="518400"/>
      </dsp:txXfrm>
    </dsp:sp>
    <dsp:sp modelId="{C46F65AE-6EC4-9744-870D-78DD34431754}">
      <dsp:nvSpPr>
        <dsp:cNvPr id="0" name=""/>
        <dsp:cNvSpPr/>
      </dsp:nvSpPr>
      <dsp:spPr>
        <a:xfrm>
          <a:off x="5950382" y="798908"/>
          <a:ext cx="5219585" cy="3014010"/>
        </a:xfrm>
        <a:prstGeom prst="rect">
          <a:avLst/>
        </a:prstGeom>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mi-NZ" sz="1800" kern="1200" dirty="0"/>
            <a:t>are interested in learning about other cultures and communities</a:t>
          </a:r>
          <a:endParaRPr lang="en-US" sz="1800" kern="1200" dirty="0"/>
        </a:p>
        <a:p>
          <a:pPr marL="171450" lvl="1" indent="-171450" algn="l" defTabSz="800100">
            <a:lnSpc>
              <a:spcPct val="90000"/>
            </a:lnSpc>
            <a:spcBef>
              <a:spcPct val="0"/>
            </a:spcBef>
            <a:spcAft>
              <a:spcPct val="15000"/>
            </a:spcAft>
            <a:buChar char="•"/>
          </a:pPr>
          <a:r>
            <a:rPr lang="mi-NZ" sz="1800" kern="1200"/>
            <a:t>understand and reflect on Māori history, especially the history of their local area</a:t>
          </a:r>
          <a:endParaRPr lang="mi-NZ" sz="1800" kern="1200" dirty="0"/>
        </a:p>
        <a:p>
          <a:pPr marL="171450" lvl="1" indent="-171450" algn="l" defTabSz="800100">
            <a:lnSpc>
              <a:spcPct val="90000"/>
            </a:lnSpc>
            <a:spcBef>
              <a:spcPct val="0"/>
            </a:spcBef>
            <a:spcAft>
              <a:spcPct val="15000"/>
            </a:spcAft>
            <a:buChar char="•"/>
          </a:pPr>
          <a:r>
            <a:rPr lang="mi-NZ" sz="1800" kern="1200" dirty="0"/>
            <a:t>try hard to pronounce peoples’ names and place names properly</a:t>
          </a:r>
        </a:p>
        <a:p>
          <a:pPr marL="171450" lvl="1" indent="-171450" algn="l" defTabSz="800100">
            <a:lnSpc>
              <a:spcPct val="90000"/>
            </a:lnSpc>
            <a:spcBef>
              <a:spcPct val="0"/>
            </a:spcBef>
            <a:spcAft>
              <a:spcPct val="15000"/>
            </a:spcAft>
            <a:buChar char="•"/>
          </a:pPr>
          <a:r>
            <a:rPr lang="mi-NZ" sz="1800" kern="1200"/>
            <a:t>are open to new ideas and doing things differently</a:t>
          </a:r>
          <a:endParaRPr lang="mi-NZ" sz="1800" kern="1200" dirty="0"/>
        </a:p>
        <a:p>
          <a:pPr marL="171450" lvl="1" indent="-171450" algn="l" defTabSz="800100">
            <a:lnSpc>
              <a:spcPct val="90000"/>
            </a:lnSpc>
            <a:spcBef>
              <a:spcPct val="0"/>
            </a:spcBef>
            <a:spcAft>
              <a:spcPct val="15000"/>
            </a:spcAft>
            <a:buChar char="•"/>
          </a:pPr>
          <a:r>
            <a:rPr lang="mi-NZ" sz="1800" kern="1200"/>
            <a:t>make decisions with moral courage and integrity</a:t>
          </a:r>
          <a:endParaRPr lang="mi-NZ" sz="1800" kern="1200" dirty="0"/>
        </a:p>
        <a:p>
          <a:pPr marL="171450" lvl="1" indent="-171450" algn="l" defTabSz="800100">
            <a:lnSpc>
              <a:spcPct val="90000"/>
            </a:lnSpc>
            <a:spcBef>
              <a:spcPct val="0"/>
            </a:spcBef>
            <a:spcAft>
              <a:spcPct val="15000"/>
            </a:spcAft>
            <a:buChar char="•"/>
          </a:pPr>
          <a:r>
            <a:rPr lang="mi-NZ" sz="1800" kern="1200" dirty="0"/>
            <a:t>are mindful of the values and needs of others</a:t>
          </a:r>
        </a:p>
      </dsp:txBody>
      <dsp:txXfrm>
        <a:off x="5950382" y="798908"/>
        <a:ext cx="5219585" cy="30140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20CCA-0238-A24E-A570-BD537C0C09E0}">
      <dsp:nvSpPr>
        <dsp:cNvPr id="0" name=""/>
        <dsp:cNvSpPr/>
      </dsp:nvSpPr>
      <dsp:spPr>
        <a:xfrm>
          <a:off x="0" y="2426"/>
          <a:ext cx="772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8F4B61-E30E-E442-9635-66CB02EEC825}">
      <dsp:nvSpPr>
        <dsp:cNvPr id="0" name=""/>
        <dsp:cNvSpPr/>
      </dsp:nvSpPr>
      <dsp:spPr>
        <a:xfrm>
          <a:off x="0" y="2426"/>
          <a:ext cx="7721600" cy="1654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NZ" sz="2100" kern="1200" dirty="0"/>
            <a:t>Cluster 1 (n = 831) comprised </a:t>
          </a:r>
          <a:r>
            <a:rPr lang="en-NZ" sz="2100" kern="1200" dirty="0">
              <a:solidFill>
                <a:schemeClr val="tx1"/>
              </a:solidFill>
            </a:rPr>
            <a:t>flourishing Māori who prosper at school </a:t>
          </a:r>
          <a:r>
            <a:rPr lang="en-NZ" sz="2100" kern="1200" dirty="0"/>
            <a:t>because they are </a:t>
          </a:r>
          <a:r>
            <a:rPr lang="en-NZ" sz="2100" kern="1200" dirty="0">
              <a:solidFill>
                <a:schemeClr val="accent6"/>
              </a:solidFill>
            </a:rPr>
            <a:t>highly motivated to achieve and are behaviourally and emotionally engaged</a:t>
          </a:r>
          <a:r>
            <a:rPr lang="en-NZ" sz="2100" kern="1200" dirty="0"/>
            <a:t>. </a:t>
          </a:r>
          <a:endParaRPr lang="en-US" sz="2100" kern="1200" dirty="0"/>
        </a:p>
      </dsp:txBody>
      <dsp:txXfrm>
        <a:off x="0" y="2426"/>
        <a:ext cx="7721600" cy="1654674"/>
      </dsp:txXfrm>
    </dsp:sp>
    <dsp:sp modelId="{609FAEDA-94DC-984E-ACF5-F6B167AF545C}">
      <dsp:nvSpPr>
        <dsp:cNvPr id="0" name=""/>
        <dsp:cNvSpPr/>
      </dsp:nvSpPr>
      <dsp:spPr>
        <a:xfrm>
          <a:off x="0" y="1657100"/>
          <a:ext cx="772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50C886-2A68-854B-A321-3443C966E005}">
      <dsp:nvSpPr>
        <dsp:cNvPr id="0" name=""/>
        <dsp:cNvSpPr/>
      </dsp:nvSpPr>
      <dsp:spPr>
        <a:xfrm>
          <a:off x="0" y="1657100"/>
          <a:ext cx="7721600" cy="1654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NZ" sz="2100" kern="1200" dirty="0"/>
            <a:t>They report </a:t>
          </a:r>
          <a:r>
            <a:rPr lang="en-NZ" sz="2100" u="sng" kern="1200" dirty="0">
              <a:solidFill>
                <a:schemeClr val="accent6"/>
              </a:solidFill>
            </a:rPr>
            <a:t>the highest levels of self-reported achievement, cultural pride, and perceptions of cultural status</a:t>
          </a:r>
          <a:r>
            <a:rPr lang="en-NZ" sz="2100" kern="1200" dirty="0"/>
            <a:t>. </a:t>
          </a:r>
          <a:endParaRPr lang="en-US" sz="2100" kern="1200" dirty="0"/>
        </a:p>
      </dsp:txBody>
      <dsp:txXfrm>
        <a:off x="0" y="1657100"/>
        <a:ext cx="7721600" cy="1654674"/>
      </dsp:txXfrm>
    </dsp:sp>
    <dsp:sp modelId="{610C6BB7-0243-CC40-AF6A-A41711C7B2B7}">
      <dsp:nvSpPr>
        <dsp:cNvPr id="0" name=""/>
        <dsp:cNvSpPr/>
      </dsp:nvSpPr>
      <dsp:spPr>
        <a:xfrm>
          <a:off x="0" y="3311774"/>
          <a:ext cx="772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CA59BA-EFB5-F440-B8C9-DC43AF7AD257}">
      <dsp:nvSpPr>
        <dsp:cNvPr id="0" name=""/>
        <dsp:cNvSpPr/>
      </dsp:nvSpPr>
      <dsp:spPr>
        <a:xfrm>
          <a:off x="0" y="3311774"/>
          <a:ext cx="7721600" cy="1654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NZ" sz="2100" kern="1200" dirty="0"/>
            <a:t>Flourishing Māori students are more likely to be female, in Years 1–6, and from low-decile schools. They are more likely to perceive </a:t>
          </a:r>
          <a:r>
            <a:rPr lang="en-NZ" sz="2100" kern="1200" dirty="0">
              <a:solidFill>
                <a:schemeClr val="accent6"/>
              </a:solidFill>
            </a:rPr>
            <a:t>strong whānau and teacher support networks</a:t>
          </a:r>
          <a:r>
            <a:rPr lang="en-NZ" sz="2100" kern="1200" dirty="0"/>
            <a:t>, and </a:t>
          </a:r>
          <a:r>
            <a:rPr lang="en-NZ" sz="2100" u="sng" kern="1200" dirty="0">
              <a:solidFill>
                <a:schemeClr val="accent2"/>
              </a:solidFill>
            </a:rPr>
            <a:t>only average motivation to get a job or attend university after secondary school</a:t>
          </a:r>
          <a:r>
            <a:rPr lang="en-NZ" sz="2100" kern="1200" dirty="0">
              <a:solidFill>
                <a:schemeClr val="accent2"/>
              </a:solidFill>
            </a:rPr>
            <a:t>.</a:t>
          </a:r>
          <a:endParaRPr lang="en-US" sz="2100" kern="1200" dirty="0">
            <a:solidFill>
              <a:schemeClr val="accent2"/>
            </a:solidFill>
          </a:endParaRPr>
        </a:p>
      </dsp:txBody>
      <dsp:txXfrm>
        <a:off x="0" y="3311774"/>
        <a:ext cx="7721600" cy="16546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20CCA-0238-A24E-A570-BD537C0C09E0}">
      <dsp:nvSpPr>
        <dsp:cNvPr id="0" name=""/>
        <dsp:cNvSpPr/>
      </dsp:nvSpPr>
      <dsp:spPr>
        <a:xfrm>
          <a:off x="0" y="2426"/>
          <a:ext cx="772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8F4B61-E30E-E442-9635-66CB02EEC825}">
      <dsp:nvSpPr>
        <dsp:cNvPr id="0" name=""/>
        <dsp:cNvSpPr/>
      </dsp:nvSpPr>
      <dsp:spPr>
        <a:xfrm>
          <a:off x="0" y="2426"/>
          <a:ext cx="7721600" cy="1654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NZ" sz="2100" kern="1200" dirty="0"/>
            <a:t>Cluster 2 (n = 1,325) comprised </a:t>
          </a:r>
          <a:r>
            <a:rPr lang="en-NZ" sz="2100" kern="1200" dirty="0">
              <a:solidFill>
                <a:schemeClr val="tx1"/>
              </a:solidFill>
            </a:rPr>
            <a:t>thriving Māori who are fully engaged at school </a:t>
          </a:r>
          <a:r>
            <a:rPr lang="en-NZ" sz="2100" kern="1200" dirty="0"/>
            <a:t>and experience </a:t>
          </a:r>
          <a:r>
            <a:rPr lang="en-NZ" sz="2100" kern="1200" dirty="0">
              <a:solidFill>
                <a:schemeClr val="accent6"/>
              </a:solidFill>
            </a:rPr>
            <a:t>slightly above average motivation and behavioural and emotional engagement</a:t>
          </a:r>
          <a:r>
            <a:rPr lang="en-NZ" sz="2100" kern="1200" dirty="0"/>
            <a:t>.</a:t>
          </a:r>
          <a:endParaRPr lang="en-US" sz="2100" kern="1200" dirty="0"/>
        </a:p>
      </dsp:txBody>
      <dsp:txXfrm>
        <a:off x="0" y="2426"/>
        <a:ext cx="7721600" cy="1654674"/>
      </dsp:txXfrm>
    </dsp:sp>
    <dsp:sp modelId="{609FAEDA-94DC-984E-ACF5-F6B167AF545C}">
      <dsp:nvSpPr>
        <dsp:cNvPr id="0" name=""/>
        <dsp:cNvSpPr/>
      </dsp:nvSpPr>
      <dsp:spPr>
        <a:xfrm>
          <a:off x="0" y="1657100"/>
          <a:ext cx="772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50C886-2A68-854B-A321-3443C966E005}">
      <dsp:nvSpPr>
        <dsp:cNvPr id="0" name=""/>
        <dsp:cNvSpPr/>
      </dsp:nvSpPr>
      <dsp:spPr>
        <a:xfrm>
          <a:off x="0" y="1657100"/>
          <a:ext cx="7721600" cy="1654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NZ" sz="2100" kern="1200" dirty="0"/>
            <a:t>They report </a:t>
          </a:r>
          <a:r>
            <a:rPr lang="en-NZ" sz="2100" u="sng" kern="1200" dirty="0">
              <a:solidFill>
                <a:schemeClr val="accent2"/>
              </a:solidFill>
            </a:rPr>
            <a:t>average levels of self-reported achievement </a:t>
          </a:r>
          <a:r>
            <a:rPr lang="en-NZ" sz="2100" u="sng" kern="1200" dirty="0"/>
            <a:t>and </a:t>
          </a:r>
          <a:r>
            <a:rPr lang="en-NZ" sz="2100" u="sng" kern="1200" dirty="0">
              <a:solidFill>
                <a:schemeClr val="accent6"/>
              </a:solidFill>
            </a:rPr>
            <a:t>high levels of cultural pride and perceptions of cultural status</a:t>
          </a:r>
          <a:r>
            <a:rPr lang="en-NZ" sz="2100" kern="1200" dirty="0"/>
            <a:t>. They have reasonably high numbers of people in their support networks.</a:t>
          </a:r>
          <a:endParaRPr lang="en-US" sz="2100" kern="1200" dirty="0"/>
        </a:p>
      </dsp:txBody>
      <dsp:txXfrm>
        <a:off x="0" y="1657100"/>
        <a:ext cx="7721600" cy="1654674"/>
      </dsp:txXfrm>
    </dsp:sp>
    <dsp:sp modelId="{610C6BB7-0243-CC40-AF6A-A41711C7B2B7}">
      <dsp:nvSpPr>
        <dsp:cNvPr id="0" name=""/>
        <dsp:cNvSpPr/>
      </dsp:nvSpPr>
      <dsp:spPr>
        <a:xfrm>
          <a:off x="0" y="3311774"/>
          <a:ext cx="772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CA59BA-EFB5-F440-B8C9-DC43AF7AD257}">
      <dsp:nvSpPr>
        <dsp:cNvPr id="0" name=""/>
        <dsp:cNvSpPr/>
      </dsp:nvSpPr>
      <dsp:spPr>
        <a:xfrm>
          <a:off x="0" y="3311774"/>
          <a:ext cx="7721600" cy="1654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NZ" sz="2100" kern="1200" dirty="0"/>
            <a:t>Thriving Māori students are slightly more likely to be female, in Years 1–6, and from low-decile schools. They are more likely to perceive </a:t>
          </a:r>
          <a:r>
            <a:rPr lang="en-NZ" sz="2100" kern="1200" dirty="0">
              <a:solidFill>
                <a:schemeClr val="accent6"/>
              </a:solidFill>
            </a:rPr>
            <a:t>strong whānau and teacher support networks</a:t>
          </a:r>
          <a:r>
            <a:rPr lang="en-NZ" sz="2100" kern="1200" dirty="0"/>
            <a:t>, and </a:t>
          </a:r>
          <a:r>
            <a:rPr lang="en-NZ" sz="2100" u="sng" kern="1200" dirty="0">
              <a:solidFill>
                <a:schemeClr val="accent6"/>
              </a:solidFill>
            </a:rPr>
            <a:t>the highest motivation to get a job</a:t>
          </a:r>
          <a:r>
            <a:rPr lang="en-NZ" sz="2100" u="none" kern="1200" dirty="0"/>
            <a:t> and the </a:t>
          </a:r>
          <a:r>
            <a:rPr lang="en-NZ" sz="2100" u="sng" kern="1200" dirty="0">
              <a:solidFill>
                <a:srgbClr val="FF0000"/>
              </a:solidFill>
            </a:rPr>
            <a:t>lowest motivation to attend university</a:t>
          </a:r>
          <a:r>
            <a:rPr lang="en-NZ" sz="2100" u="sng" kern="1200" dirty="0"/>
            <a:t> </a:t>
          </a:r>
          <a:r>
            <a:rPr lang="en-NZ" sz="2100" u="none" kern="1200" dirty="0"/>
            <a:t>after secondary school.</a:t>
          </a:r>
          <a:endParaRPr lang="en-US" sz="2100" u="none" kern="1200" dirty="0"/>
        </a:p>
      </dsp:txBody>
      <dsp:txXfrm>
        <a:off x="0" y="3311774"/>
        <a:ext cx="7721600" cy="16546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20CCA-0238-A24E-A570-BD537C0C09E0}">
      <dsp:nvSpPr>
        <dsp:cNvPr id="0" name=""/>
        <dsp:cNvSpPr/>
      </dsp:nvSpPr>
      <dsp:spPr>
        <a:xfrm>
          <a:off x="0" y="2426"/>
          <a:ext cx="772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8F4B61-E30E-E442-9635-66CB02EEC825}">
      <dsp:nvSpPr>
        <dsp:cNvPr id="0" name=""/>
        <dsp:cNvSpPr/>
      </dsp:nvSpPr>
      <dsp:spPr>
        <a:xfrm>
          <a:off x="0" y="2426"/>
          <a:ext cx="7721600" cy="1654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NZ" sz="2100" kern="1200" dirty="0"/>
            <a:t>Cluster 4 (n = 230) comprised </a:t>
          </a:r>
          <a:r>
            <a:rPr lang="en-NZ" sz="2100" kern="1200" dirty="0">
              <a:solidFill>
                <a:schemeClr val="tx1"/>
              </a:solidFill>
            </a:rPr>
            <a:t>striving Māori who are trying to balance the competing demands of school. </a:t>
          </a:r>
          <a:r>
            <a:rPr lang="en-NZ" sz="2100" kern="1200" dirty="0"/>
            <a:t>They have </a:t>
          </a:r>
          <a:r>
            <a:rPr lang="en-NZ" sz="2100" kern="1200" dirty="0">
              <a:solidFill>
                <a:schemeClr val="accent2"/>
              </a:solidFill>
            </a:rPr>
            <a:t>slightly above average behavioural engagement, average emotional engagement, </a:t>
          </a:r>
          <a:r>
            <a:rPr lang="en-NZ" sz="2100" kern="1200" dirty="0"/>
            <a:t>and </a:t>
          </a:r>
          <a:r>
            <a:rPr lang="en-NZ" sz="2100" kern="1200" dirty="0">
              <a:solidFill>
                <a:srgbClr val="FF0000"/>
              </a:solidFill>
            </a:rPr>
            <a:t>well below average motivation</a:t>
          </a:r>
          <a:r>
            <a:rPr lang="en-NZ" sz="2100" kern="1200" dirty="0"/>
            <a:t>.</a:t>
          </a:r>
          <a:endParaRPr lang="en-US" sz="2100" kern="1200" dirty="0"/>
        </a:p>
      </dsp:txBody>
      <dsp:txXfrm>
        <a:off x="0" y="2426"/>
        <a:ext cx="7721600" cy="1654674"/>
      </dsp:txXfrm>
    </dsp:sp>
    <dsp:sp modelId="{609FAEDA-94DC-984E-ACF5-F6B167AF545C}">
      <dsp:nvSpPr>
        <dsp:cNvPr id="0" name=""/>
        <dsp:cNvSpPr/>
      </dsp:nvSpPr>
      <dsp:spPr>
        <a:xfrm>
          <a:off x="0" y="1657100"/>
          <a:ext cx="772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50C886-2A68-854B-A321-3443C966E005}">
      <dsp:nvSpPr>
        <dsp:cNvPr id="0" name=""/>
        <dsp:cNvSpPr/>
      </dsp:nvSpPr>
      <dsp:spPr>
        <a:xfrm>
          <a:off x="0" y="1657100"/>
          <a:ext cx="7721600" cy="1654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NZ" sz="2100" kern="1200" dirty="0"/>
            <a:t>They report </a:t>
          </a:r>
          <a:r>
            <a:rPr lang="en-NZ" sz="2100" kern="1200" dirty="0">
              <a:solidFill>
                <a:srgbClr val="FF0000"/>
              </a:solidFill>
            </a:rPr>
            <a:t>low levels of self-reported achievement and cultural pride, </a:t>
          </a:r>
          <a:r>
            <a:rPr lang="en-NZ" sz="2100" kern="1200" dirty="0"/>
            <a:t>and </a:t>
          </a:r>
          <a:r>
            <a:rPr lang="en-NZ" sz="2100" kern="1200" dirty="0">
              <a:solidFill>
                <a:schemeClr val="accent2"/>
              </a:solidFill>
            </a:rPr>
            <a:t>average perceptions of cultural status</a:t>
          </a:r>
          <a:r>
            <a:rPr lang="en-NZ" sz="2100" kern="1200" dirty="0"/>
            <a:t>. They report only </a:t>
          </a:r>
          <a:r>
            <a:rPr lang="en-NZ" sz="2100" kern="1200" dirty="0">
              <a:solidFill>
                <a:schemeClr val="accent2"/>
              </a:solidFill>
            </a:rPr>
            <a:t>average numbers of people in their support networks</a:t>
          </a:r>
          <a:r>
            <a:rPr lang="en-NZ" sz="2100" kern="1200" dirty="0"/>
            <a:t>.</a:t>
          </a:r>
          <a:endParaRPr lang="en-US" sz="2100" kern="1200" dirty="0"/>
        </a:p>
      </dsp:txBody>
      <dsp:txXfrm>
        <a:off x="0" y="1657100"/>
        <a:ext cx="7721600" cy="1654674"/>
      </dsp:txXfrm>
    </dsp:sp>
    <dsp:sp modelId="{610C6BB7-0243-CC40-AF6A-A41711C7B2B7}">
      <dsp:nvSpPr>
        <dsp:cNvPr id="0" name=""/>
        <dsp:cNvSpPr/>
      </dsp:nvSpPr>
      <dsp:spPr>
        <a:xfrm>
          <a:off x="0" y="3311774"/>
          <a:ext cx="772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CA59BA-EFB5-F440-B8C9-DC43AF7AD257}">
      <dsp:nvSpPr>
        <dsp:cNvPr id="0" name=""/>
        <dsp:cNvSpPr/>
      </dsp:nvSpPr>
      <dsp:spPr>
        <a:xfrm>
          <a:off x="0" y="3311774"/>
          <a:ext cx="7721600" cy="1654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NZ" sz="2100" kern="1200" dirty="0"/>
            <a:t>Striving Māori students are slightly more likely to be female, in Years 1–6, and from low-decile schools. They are more likely to perceive </a:t>
          </a:r>
          <a:r>
            <a:rPr lang="en-NZ" sz="2100" kern="1200" dirty="0">
              <a:solidFill>
                <a:srgbClr val="FF0000"/>
              </a:solidFill>
            </a:rPr>
            <a:t>low whānau and teacher support</a:t>
          </a:r>
          <a:r>
            <a:rPr lang="en-NZ" sz="2100" kern="1200" dirty="0"/>
            <a:t>, but</a:t>
          </a:r>
          <a:r>
            <a:rPr lang="en-NZ" sz="2100" kern="1200" dirty="0">
              <a:solidFill>
                <a:schemeClr val="accent6"/>
              </a:solidFill>
            </a:rPr>
            <a:t> high peer network supports. </a:t>
          </a:r>
          <a:r>
            <a:rPr lang="en-NZ" sz="2100" u="none" kern="1200" dirty="0"/>
            <a:t>They have </a:t>
          </a:r>
          <a:r>
            <a:rPr lang="en-NZ" sz="2100" u="sng" kern="1200" dirty="0">
              <a:solidFill>
                <a:schemeClr val="accent2"/>
              </a:solidFill>
            </a:rPr>
            <a:t>low motivation to get a job </a:t>
          </a:r>
          <a:r>
            <a:rPr lang="en-NZ" sz="2100" u="none" kern="1200" dirty="0"/>
            <a:t>and the </a:t>
          </a:r>
          <a:r>
            <a:rPr lang="en-NZ" sz="2100" u="sng" kern="1200" dirty="0">
              <a:solidFill>
                <a:schemeClr val="accent6"/>
              </a:solidFill>
            </a:rPr>
            <a:t>highest motivation to attend university</a:t>
          </a:r>
          <a:r>
            <a:rPr lang="en-NZ" sz="2100" u="none" kern="1200" dirty="0"/>
            <a:t> after secondary school.</a:t>
          </a:r>
          <a:endParaRPr lang="en-US" sz="2100" u="none" kern="1200" dirty="0"/>
        </a:p>
      </dsp:txBody>
      <dsp:txXfrm>
        <a:off x="0" y="3311774"/>
        <a:ext cx="7721600" cy="16546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20CCA-0238-A24E-A570-BD537C0C09E0}">
      <dsp:nvSpPr>
        <dsp:cNvPr id="0" name=""/>
        <dsp:cNvSpPr/>
      </dsp:nvSpPr>
      <dsp:spPr>
        <a:xfrm>
          <a:off x="0" y="2426"/>
          <a:ext cx="772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8F4B61-E30E-E442-9635-66CB02EEC825}">
      <dsp:nvSpPr>
        <dsp:cNvPr id="0" name=""/>
        <dsp:cNvSpPr/>
      </dsp:nvSpPr>
      <dsp:spPr>
        <a:xfrm>
          <a:off x="0" y="2426"/>
          <a:ext cx="7721600" cy="1654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NZ" sz="2100" kern="1200" dirty="0"/>
            <a:t>Cluster 3 (n = 661) comprised </a:t>
          </a:r>
          <a:r>
            <a:rPr lang="en-NZ" sz="2100" kern="1200" dirty="0">
              <a:solidFill>
                <a:schemeClr val="tx1"/>
              </a:solidFill>
            </a:rPr>
            <a:t>surviving Māori who are making great efforts to achieve at school. </a:t>
          </a:r>
          <a:r>
            <a:rPr lang="en-NZ" sz="2100" kern="1200" dirty="0"/>
            <a:t>They have </a:t>
          </a:r>
          <a:r>
            <a:rPr lang="en-NZ" sz="2100" kern="1200" dirty="0">
              <a:solidFill>
                <a:schemeClr val="accent2"/>
              </a:solidFill>
            </a:rPr>
            <a:t>average motivation</a:t>
          </a:r>
          <a:r>
            <a:rPr lang="en-NZ" sz="2100" kern="1200" dirty="0"/>
            <a:t>, and </a:t>
          </a:r>
          <a:r>
            <a:rPr lang="en-NZ" sz="2100" kern="1200" dirty="0">
              <a:solidFill>
                <a:srgbClr val="FF0000"/>
              </a:solidFill>
            </a:rPr>
            <a:t>slightly below average behavioural and emotional engagement</a:t>
          </a:r>
          <a:r>
            <a:rPr lang="en-NZ" sz="2100" kern="1200" dirty="0"/>
            <a:t>.</a:t>
          </a:r>
          <a:endParaRPr lang="en-US" sz="2100" kern="1200" dirty="0"/>
        </a:p>
      </dsp:txBody>
      <dsp:txXfrm>
        <a:off x="0" y="2426"/>
        <a:ext cx="7721600" cy="1654674"/>
      </dsp:txXfrm>
    </dsp:sp>
    <dsp:sp modelId="{609FAEDA-94DC-984E-ACF5-F6B167AF545C}">
      <dsp:nvSpPr>
        <dsp:cNvPr id="0" name=""/>
        <dsp:cNvSpPr/>
      </dsp:nvSpPr>
      <dsp:spPr>
        <a:xfrm>
          <a:off x="0" y="1657100"/>
          <a:ext cx="772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50C886-2A68-854B-A321-3443C966E005}">
      <dsp:nvSpPr>
        <dsp:cNvPr id="0" name=""/>
        <dsp:cNvSpPr/>
      </dsp:nvSpPr>
      <dsp:spPr>
        <a:xfrm>
          <a:off x="0" y="1657100"/>
          <a:ext cx="7721600" cy="1654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NZ" sz="2100" kern="1200" dirty="0"/>
            <a:t>They report </a:t>
          </a:r>
          <a:r>
            <a:rPr lang="en-NZ" sz="2100" kern="1200" dirty="0">
              <a:solidFill>
                <a:schemeClr val="accent2"/>
              </a:solidFill>
            </a:rPr>
            <a:t>average levels of self-reported achievement, cultural pride, and perceptions of cultural status</a:t>
          </a:r>
          <a:r>
            <a:rPr lang="en-NZ" sz="2100" kern="1200" dirty="0"/>
            <a:t>. </a:t>
          </a:r>
          <a:r>
            <a:rPr lang="en-NZ" sz="2100" u="none" kern="1200" dirty="0"/>
            <a:t>They have the </a:t>
          </a:r>
          <a:r>
            <a:rPr lang="en-NZ" sz="2100" u="sng" kern="1200" dirty="0">
              <a:solidFill>
                <a:schemeClr val="accent6"/>
              </a:solidFill>
            </a:rPr>
            <a:t>highest numbers of people in their support networks</a:t>
          </a:r>
          <a:r>
            <a:rPr lang="en-NZ" sz="2100" kern="1200" dirty="0"/>
            <a:t>.</a:t>
          </a:r>
          <a:endParaRPr lang="en-US" sz="2100" kern="1200" dirty="0"/>
        </a:p>
      </dsp:txBody>
      <dsp:txXfrm>
        <a:off x="0" y="1657100"/>
        <a:ext cx="7721600" cy="1654674"/>
      </dsp:txXfrm>
    </dsp:sp>
    <dsp:sp modelId="{610C6BB7-0243-CC40-AF6A-A41711C7B2B7}">
      <dsp:nvSpPr>
        <dsp:cNvPr id="0" name=""/>
        <dsp:cNvSpPr/>
      </dsp:nvSpPr>
      <dsp:spPr>
        <a:xfrm>
          <a:off x="0" y="3311774"/>
          <a:ext cx="772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CA59BA-EFB5-F440-B8C9-DC43AF7AD257}">
      <dsp:nvSpPr>
        <dsp:cNvPr id="0" name=""/>
        <dsp:cNvSpPr/>
      </dsp:nvSpPr>
      <dsp:spPr>
        <a:xfrm>
          <a:off x="0" y="3311774"/>
          <a:ext cx="7721600" cy="1654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NZ" sz="2100" kern="1200" dirty="0"/>
            <a:t>Surviving Māori students are slightly more likely to be male, in Years 1–6, and from low-decile schools. They perceive </a:t>
          </a:r>
          <a:r>
            <a:rPr lang="en-NZ" sz="2100" kern="1200" dirty="0">
              <a:solidFill>
                <a:schemeClr val="accent6"/>
              </a:solidFill>
            </a:rPr>
            <a:t>high levels of teacher and Whānau support </a:t>
          </a:r>
          <a:r>
            <a:rPr lang="en-NZ" sz="2100" kern="1200" dirty="0"/>
            <a:t>but </a:t>
          </a:r>
          <a:r>
            <a:rPr lang="en-NZ" sz="2100" kern="1200" dirty="0">
              <a:solidFill>
                <a:srgbClr val="FF0000"/>
              </a:solidFill>
            </a:rPr>
            <a:t>lower peer network support. </a:t>
          </a:r>
          <a:r>
            <a:rPr lang="en-NZ" sz="2100" u="none" kern="1200" dirty="0"/>
            <a:t>They have </a:t>
          </a:r>
          <a:r>
            <a:rPr lang="en-NZ" sz="2100" u="sng" kern="1200" dirty="0">
              <a:solidFill>
                <a:schemeClr val="accent6"/>
              </a:solidFill>
            </a:rPr>
            <a:t>high motivation to get a job </a:t>
          </a:r>
          <a:r>
            <a:rPr lang="en-NZ" sz="2100" u="sng" kern="1200" dirty="0"/>
            <a:t>and </a:t>
          </a:r>
          <a:r>
            <a:rPr lang="en-NZ" sz="2100" u="sng" kern="1200" dirty="0">
              <a:solidFill>
                <a:schemeClr val="accent2"/>
              </a:solidFill>
            </a:rPr>
            <a:t>average motivation to attend university </a:t>
          </a:r>
          <a:r>
            <a:rPr lang="en-NZ" sz="2100" u="none" kern="1200" dirty="0"/>
            <a:t>after secondary school.</a:t>
          </a:r>
          <a:endParaRPr lang="en-US" sz="2100" u="none" kern="1200" dirty="0"/>
        </a:p>
      </dsp:txBody>
      <dsp:txXfrm>
        <a:off x="0" y="3311774"/>
        <a:ext cx="7721600" cy="165467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ED560-1FCF-814F-8769-6A363CAF4152}" type="datetimeFigureOut">
              <a:rPr lang="en-US" smtClean="0"/>
              <a:t>8/7/23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16CA93-7BA4-F440-9C08-18DDC8014B75}" type="slidenum">
              <a:rPr lang="en-US" smtClean="0"/>
              <a:t>‹#›</a:t>
            </a:fld>
            <a:endParaRPr lang="en-US"/>
          </a:p>
        </p:txBody>
      </p:sp>
    </p:spTree>
    <p:extLst>
      <p:ext uri="{BB962C8B-B14F-4D97-AF65-F5344CB8AC3E}">
        <p14:creationId xmlns:p14="http://schemas.microsoft.com/office/powerpoint/2010/main" val="280654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NZ">
              <a:latin typeface="Calibri" charset="0"/>
              <a:ea typeface="ＭＳ Ｐゴシック" charset="0"/>
            </a:endParaRPr>
          </a:p>
        </p:txBody>
      </p:sp>
      <p:sp>
        <p:nvSpPr>
          <p:cNvPr id="16387" name="Header Placeholder 4"/>
          <p:cNvSpPr>
            <a:spLocks noGrp="1"/>
          </p:cNvSpPr>
          <p:nvPr>
            <p:ph type="hdr" sz="quarter"/>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Calibri" charset="0"/>
              </a:rPr>
              <a:t>MASS, 2010</a:t>
            </a:r>
            <a:endParaRPr lang="en-NZ" sz="1200">
              <a:latin typeface="Calibri" charset="0"/>
            </a:endParaRPr>
          </a:p>
        </p:txBody>
      </p:sp>
    </p:spTree>
    <p:extLst>
      <p:ext uri="{BB962C8B-B14F-4D97-AF65-F5344CB8AC3E}">
        <p14:creationId xmlns:p14="http://schemas.microsoft.com/office/powerpoint/2010/main" val="2151093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0170D6-42E6-3B4C-BC2C-154007EECCF7}" type="slidenum">
              <a:rPr lang="en-US" smtClean="0"/>
              <a:t>20</a:t>
            </a:fld>
            <a:endParaRPr lang="en-US"/>
          </a:p>
        </p:txBody>
      </p:sp>
    </p:spTree>
    <p:extLst>
      <p:ext uri="{BB962C8B-B14F-4D97-AF65-F5344CB8AC3E}">
        <p14:creationId xmlns:p14="http://schemas.microsoft.com/office/powerpoint/2010/main" val="2375888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0170D6-42E6-3B4C-BC2C-154007EECCF7}" type="slidenum">
              <a:rPr lang="en-US" smtClean="0"/>
              <a:t>23</a:t>
            </a:fld>
            <a:endParaRPr lang="en-US"/>
          </a:p>
        </p:txBody>
      </p:sp>
    </p:spTree>
    <p:extLst>
      <p:ext uri="{BB962C8B-B14F-4D97-AF65-F5344CB8AC3E}">
        <p14:creationId xmlns:p14="http://schemas.microsoft.com/office/powerpoint/2010/main" val="906878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722B-C713-E749-8692-194BDBAA26A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CB477EF-E5C2-F24C-8F52-FA1C462002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DA7BAC2-03DA-764A-8F42-8DEC7A84E9FA}"/>
              </a:ext>
            </a:extLst>
          </p:cNvPr>
          <p:cNvSpPr>
            <a:spLocks noGrp="1"/>
          </p:cNvSpPr>
          <p:nvPr>
            <p:ph type="dt" sz="half" idx="10"/>
          </p:nvPr>
        </p:nvSpPr>
        <p:spPr/>
        <p:txBody>
          <a:bodyPr/>
          <a:lstStyle/>
          <a:p>
            <a:fld id="{B972AB19-EC37-6A49-9838-FE811FEE58F6}" type="datetimeFigureOut">
              <a:rPr lang="en-US" smtClean="0"/>
              <a:t>8/7/23</a:t>
            </a:fld>
            <a:endParaRPr lang="en-US"/>
          </a:p>
        </p:txBody>
      </p:sp>
      <p:sp>
        <p:nvSpPr>
          <p:cNvPr id="5" name="Footer Placeholder 4">
            <a:extLst>
              <a:ext uri="{FF2B5EF4-FFF2-40B4-BE49-F238E27FC236}">
                <a16:creationId xmlns:a16="http://schemas.microsoft.com/office/drawing/2014/main" id="{FBD28E91-6C78-6648-9DE8-2A382588D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224EDF-F535-D249-8A88-A5238898A689}"/>
              </a:ext>
            </a:extLst>
          </p:cNvPr>
          <p:cNvSpPr>
            <a:spLocks noGrp="1"/>
          </p:cNvSpPr>
          <p:nvPr>
            <p:ph type="sldNum" sz="quarter" idx="12"/>
          </p:nvPr>
        </p:nvSpPr>
        <p:spPr/>
        <p:txBody>
          <a:bodyPr/>
          <a:lstStyle/>
          <a:p>
            <a:fld id="{7B40EDBF-DF56-784A-A51C-FF6763B18283}" type="slidenum">
              <a:rPr lang="en-US" smtClean="0"/>
              <a:t>‹#›</a:t>
            </a:fld>
            <a:endParaRPr lang="en-US"/>
          </a:p>
        </p:txBody>
      </p:sp>
    </p:spTree>
    <p:extLst>
      <p:ext uri="{BB962C8B-B14F-4D97-AF65-F5344CB8AC3E}">
        <p14:creationId xmlns:p14="http://schemas.microsoft.com/office/powerpoint/2010/main" val="206300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0927-3931-3A40-AC42-85B4959D8EE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27E98B9-2C02-B749-85AD-6BD6D541288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B0B6248-7BE3-5A4B-A519-9C8F85A1E4ED}"/>
              </a:ext>
            </a:extLst>
          </p:cNvPr>
          <p:cNvSpPr>
            <a:spLocks noGrp="1"/>
          </p:cNvSpPr>
          <p:nvPr>
            <p:ph type="dt" sz="half" idx="10"/>
          </p:nvPr>
        </p:nvSpPr>
        <p:spPr/>
        <p:txBody>
          <a:bodyPr/>
          <a:lstStyle/>
          <a:p>
            <a:fld id="{B972AB19-EC37-6A49-9838-FE811FEE58F6}" type="datetimeFigureOut">
              <a:rPr lang="en-US" smtClean="0"/>
              <a:t>8/7/23</a:t>
            </a:fld>
            <a:endParaRPr lang="en-US"/>
          </a:p>
        </p:txBody>
      </p:sp>
      <p:sp>
        <p:nvSpPr>
          <p:cNvPr id="5" name="Footer Placeholder 4">
            <a:extLst>
              <a:ext uri="{FF2B5EF4-FFF2-40B4-BE49-F238E27FC236}">
                <a16:creationId xmlns:a16="http://schemas.microsoft.com/office/drawing/2014/main" id="{F312E43C-4643-6D42-8CCA-40ADDBDBB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FD6F7B-2BB2-CE42-A68B-206984CCAFA3}"/>
              </a:ext>
            </a:extLst>
          </p:cNvPr>
          <p:cNvSpPr>
            <a:spLocks noGrp="1"/>
          </p:cNvSpPr>
          <p:nvPr>
            <p:ph type="sldNum" sz="quarter" idx="12"/>
          </p:nvPr>
        </p:nvSpPr>
        <p:spPr/>
        <p:txBody>
          <a:bodyPr/>
          <a:lstStyle/>
          <a:p>
            <a:fld id="{7B40EDBF-DF56-784A-A51C-FF6763B18283}" type="slidenum">
              <a:rPr lang="en-US" smtClean="0"/>
              <a:t>‹#›</a:t>
            </a:fld>
            <a:endParaRPr lang="en-US"/>
          </a:p>
        </p:txBody>
      </p:sp>
    </p:spTree>
    <p:extLst>
      <p:ext uri="{BB962C8B-B14F-4D97-AF65-F5344CB8AC3E}">
        <p14:creationId xmlns:p14="http://schemas.microsoft.com/office/powerpoint/2010/main" val="3654110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B7DF07-28F1-804D-B1AC-49D77700648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E63774A-7518-FF48-9637-D689072C42D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E58DC3-BB90-9B4B-BDF4-51DE4A96B692}"/>
              </a:ext>
            </a:extLst>
          </p:cNvPr>
          <p:cNvSpPr>
            <a:spLocks noGrp="1"/>
          </p:cNvSpPr>
          <p:nvPr>
            <p:ph type="dt" sz="half" idx="10"/>
          </p:nvPr>
        </p:nvSpPr>
        <p:spPr/>
        <p:txBody>
          <a:bodyPr/>
          <a:lstStyle/>
          <a:p>
            <a:fld id="{B972AB19-EC37-6A49-9838-FE811FEE58F6}" type="datetimeFigureOut">
              <a:rPr lang="en-US" smtClean="0"/>
              <a:t>8/7/23</a:t>
            </a:fld>
            <a:endParaRPr lang="en-US"/>
          </a:p>
        </p:txBody>
      </p:sp>
      <p:sp>
        <p:nvSpPr>
          <p:cNvPr id="5" name="Footer Placeholder 4">
            <a:extLst>
              <a:ext uri="{FF2B5EF4-FFF2-40B4-BE49-F238E27FC236}">
                <a16:creationId xmlns:a16="http://schemas.microsoft.com/office/drawing/2014/main" id="{E06E8E5B-C66F-704E-AF72-C25534EDDE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F3D088-A05E-3B44-8468-D0BEBEE778A2}"/>
              </a:ext>
            </a:extLst>
          </p:cNvPr>
          <p:cNvSpPr>
            <a:spLocks noGrp="1"/>
          </p:cNvSpPr>
          <p:nvPr>
            <p:ph type="sldNum" sz="quarter" idx="12"/>
          </p:nvPr>
        </p:nvSpPr>
        <p:spPr/>
        <p:txBody>
          <a:bodyPr/>
          <a:lstStyle/>
          <a:p>
            <a:fld id="{7B40EDBF-DF56-784A-A51C-FF6763B18283}" type="slidenum">
              <a:rPr lang="en-US" smtClean="0"/>
              <a:t>‹#›</a:t>
            </a:fld>
            <a:endParaRPr lang="en-US"/>
          </a:p>
        </p:txBody>
      </p:sp>
    </p:spTree>
    <p:extLst>
      <p:ext uri="{BB962C8B-B14F-4D97-AF65-F5344CB8AC3E}">
        <p14:creationId xmlns:p14="http://schemas.microsoft.com/office/powerpoint/2010/main" val="105982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Text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903821" y="2958265"/>
            <a:ext cx="5827200" cy="2501148"/>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a:t>Text (Verdana Regular)</a:t>
            </a:r>
          </a:p>
          <a:p>
            <a:pPr lvl="0"/>
            <a:r>
              <a:rPr lang="en-AU" dirty="0"/>
              <a:t>et </a:t>
            </a:r>
            <a:r>
              <a:rPr lang="en-AU" dirty="0" err="1"/>
              <a:t>velicibus</a:t>
            </a:r>
            <a:r>
              <a:rPr lang="en-AU" dirty="0"/>
              <a:t> el et </a:t>
            </a:r>
            <a:r>
              <a:rPr lang="en-AU" dirty="0" err="1"/>
              <a:t>magnatet</a:t>
            </a:r>
            <a:r>
              <a:rPr lang="en-AU" dirty="0"/>
              <a:t> am, </a:t>
            </a:r>
            <a:r>
              <a:rPr lang="en-AU" dirty="0" err="1"/>
              <a:t>laborru</a:t>
            </a:r>
            <a:r>
              <a:rPr lang="en-AU" dirty="0"/>
              <a:t> </a:t>
            </a:r>
            <a:r>
              <a:rPr lang="en-AU" dirty="0" err="1"/>
              <a:t>mendips</a:t>
            </a:r>
            <a:r>
              <a:rPr lang="en-AU" dirty="0"/>
              <a:t> </a:t>
            </a:r>
            <a:r>
              <a:rPr lang="en-AU" dirty="0" err="1"/>
              <a:t>apieni</a:t>
            </a:r>
            <a:r>
              <a:rPr lang="en-AU" dirty="0"/>
              <a:t> </a:t>
            </a:r>
            <a:r>
              <a:rPr lang="en-AU" dirty="0" err="1"/>
              <a:t>omnimporibus</a:t>
            </a:r>
            <a:r>
              <a:rPr lang="en-AU" dirty="0"/>
              <a:t> et </a:t>
            </a:r>
            <a:r>
              <a:rPr lang="en-AU" dirty="0" err="1"/>
              <a:t>perepellut</a:t>
            </a:r>
            <a:r>
              <a:rPr lang="en-AU" dirty="0"/>
              <a:t> </a:t>
            </a:r>
            <a:r>
              <a:rPr lang="en-AU" dirty="0" err="1"/>
              <a:t>adis</a:t>
            </a:r>
            <a:r>
              <a:rPr lang="en-AU" dirty="0"/>
              <a:t> </a:t>
            </a:r>
            <a:r>
              <a:rPr lang="en-AU" dirty="0" err="1"/>
              <a:t>sequi</a:t>
            </a:r>
            <a:r>
              <a:rPr lang="en-AU" dirty="0"/>
              <a:t> </a:t>
            </a:r>
            <a:r>
              <a:rPr lang="en-AU" dirty="0" err="1"/>
              <a:t>cus</a:t>
            </a:r>
            <a:r>
              <a:rPr lang="en-AU" dirty="0"/>
              <a:t> et </a:t>
            </a:r>
            <a:r>
              <a:rPr lang="en-AU" dirty="0" err="1"/>
              <a:t>aliquid</a:t>
            </a:r>
            <a:r>
              <a:rPr lang="en-AU" dirty="0"/>
              <a:t> </a:t>
            </a:r>
            <a:r>
              <a:rPr lang="en-AU" dirty="0" err="1"/>
              <a:t>molorere</a:t>
            </a:r>
            <a:r>
              <a:rPr lang="en-AU" dirty="0"/>
              <a:t>, </a:t>
            </a:r>
            <a:r>
              <a:rPr lang="en-AU" dirty="0" err="1"/>
              <a:t>cullaut</a:t>
            </a:r>
            <a:r>
              <a:rPr lang="en-AU" dirty="0"/>
              <a:t> </a:t>
            </a:r>
            <a:r>
              <a:rPr lang="en-AU" dirty="0" err="1"/>
              <a:t>adion</a:t>
            </a:r>
            <a:r>
              <a:rPr lang="en-AU" dirty="0"/>
              <a:t> </a:t>
            </a:r>
            <a:r>
              <a:rPr lang="en-AU" dirty="0" err="1"/>
              <a:t>est</a:t>
            </a:r>
            <a:r>
              <a:rPr lang="en-AU" dirty="0"/>
              <a:t> </a:t>
            </a:r>
            <a:r>
              <a:rPr lang="en-AU" dirty="0" err="1"/>
              <a:t>magnimp</a:t>
            </a:r>
            <a:r>
              <a:rPr lang="en-AU" dirty="0"/>
              <a:t> </a:t>
            </a:r>
            <a:r>
              <a:rPr lang="en-AU" dirty="0" err="1"/>
              <a:t>oremporibus</a:t>
            </a:r>
            <a:r>
              <a:rPr lang="en-AU" dirty="0"/>
              <a:t>, </a:t>
            </a:r>
            <a:r>
              <a:rPr lang="en-AU" dirty="0" err="1"/>
              <a:t>conem</a:t>
            </a:r>
            <a:r>
              <a:rPr lang="en-AU" dirty="0"/>
              <a:t> </a:t>
            </a:r>
            <a:r>
              <a:rPr lang="en-AU" dirty="0" err="1"/>
              <a:t>etur</a:t>
            </a:r>
            <a:r>
              <a:rPr lang="en-AU" dirty="0"/>
              <a:t> </a:t>
            </a:r>
            <a:r>
              <a:rPr lang="en-AU" dirty="0" err="1"/>
              <a:t>Adit</a:t>
            </a:r>
            <a:r>
              <a:rPr lang="en-AU" dirty="0"/>
              <a:t> </a:t>
            </a:r>
            <a:r>
              <a:rPr lang="en-AU" dirty="0" err="1"/>
              <a:t>eatas</a:t>
            </a:r>
            <a:r>
              <a:rPr lang="en-AU" dirty="0"/>
              <a:t> re </a:t>
            </a:r>
            <a:r>
              <a:rPr lang="en-AU" dirty="0" err="1"/>
              <a:t>nectoruntevelictatem</a:t>
            </a:r>
            <a:r>
              <a:rPr lang="en-AU" dirty="0"/>
              <a:t> </a:t>
            </a:r>
            <a:r>
              <a:rPr lang="en-AU" dirty="0" err="1"/>
              <a:t>quaeperum</a:t>
            </a:r>
            <a:endParaRPr lang="en-AU" dirty="0"/>
          </a:p>
        </p:txBody>
      </p:sp>
      <p:sp>
        <p:nvSpPr>
          <p:cNvPr id="9" name="Title 8"/>
          <p:cNvSpPr>
            <a:spLocks noGrp="1"/>
          </p:cNvSpPr>
          <p:nvPr>
            <p:ph type="title" hasCustomPrompt="1"/>
          </p:nvPr>
        </p:nvSpPr>
        <p:spPr>
          <a:xfrm>
            <a:off x="903821" y="1777051"/>
            <a:ext cx="10703980" cy="717593"/>
          </a:xfrm>
          <a:prstGeom prst="rect">
            <a:avLst/>
          </a:prstGeom>
        </p:spPr>
        <p:txBody>
          <a:bodyPr vert="horz"/>
          <a:lstStyle>
            <a:lvl1pPr algn="l">
              <a:defRPr sz="4400" b="1" i="0">
                <a:solidFill>
                  <a:srgbClr val="009AC7"/>
                </a:solidFill>
                <a:latin typeface="Verdana"/>
                <a:cs typeface="Verdana"/>
              </a:defRPr>
            </a:lvl1pPr>
          </a:lstStyle>
          <a:p>
            <a:r>
              <a:rPr lang="en-AU" sz="3600" dirty="0">
                <a:solidFill>
                  <a:srgbClr val="009AC7"/>
                </a:solidFill>
              </a:rPr>
              <a:t>Headline (Verdana Bold)</a:t>
            </a:r>
            <a:endParaRPr lang="en-US" sz="3600" dirty="0">
              <a:solidFill>
                <a:srgbClr val="009AC7"/>
              </a:solidFill>
            </a:endParaRPr>
          </a:p>
        </p:txBody>
      </p:sp>
      <p:sp>
        <p:nvSpPr>
          <p:cNvPr id="2" name="Slide Number Placeholder 1"/>
          <p:cNvSpPr>
            <a:spLocks noGrp="1"/>
          </p:cNvSpPr>
          <p:nvPr>
            <p:ph type="sldNum" sz="quarter" idx="11"/>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57090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41F1B-B1FB-A648-BA44-57D0F3204F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E8A800-61E3-4F41-A814-675EE15BA1A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E39222-037D-AB4B-A66E-0DAF8846B2DE}"/>
              </a:ext>
            </a:extLst>
          </p:cNvPr>
          <p:cNvSpPr>
            <a:spLocks noGrp="1"/>
          </p:cNvSpPr>
          <p:nvPr>
            <p:ph type="dt" sz="half" idx="10"/>
          </p:nvPr>
        </p:nvSpPr>
        <p:spPr/>
        <p:txBody>
          <a:bodyPr/>
          <a:lstStyle/>
          <a:p>
            <a:fld id="{B972AB19-EC37-6A49-9838-FE811FEE58F6}" type="datetimeFigureOut">
              <a:rPr lang="en-US" smtClean="0"/>
              <a:t>8/7/23</a:t>
            </a:fld>
            <a:endParaRPr lang="en-US"/>
          </a:p>
        </p:txBody>
      </p:sp>
      <p:sp>
        <p:nvSpPr>
          <p:cNvPr id="5" name="Footer Placeholder 4">
            <a:extLst>
              <a:ext uri="{FF2B5EF4-FFF2-40B4-BE49-F238E27FC236}">
                <a16:creationId xmlns:a16="http://schemas.microsoft.com/office/drawing/2014/main" id="{E72B2323-7047-FA4A-8ADA-F767F4A9CE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A0C111-994B-E048-BEC2-6524E888C29E}"/>
              </a:ext>
            </a:extLst>
          </p:cNvPr>
          <p:cNvSpPr>
            <a:spLocks noGrp="1"/>
          </p:cNvSpPr>
          <p:nvPr>
            <p:ph type="sldNum" sz="quarter" idx="12"/>
          </p:nvPr>
        </p:nvSpPr>
        <p:spPr/>
        <p:txBody>
          <a:bodyPr/>
          <a:lstStyle/>
          <a:p>
            <a:fld id="{7B40EDBF-DF56-784A-A51C-FF6763B18283}" type="slidenum">
              <a:rPr lang="en-US" smtClean="0"/>
              <a:t>‹#›</a:t>
            </a:fld>
            <a:endParaRPr lang="en-US"/>
          </a:p>
        </p:txBody>
      </p:sp>
    </p:spTree>
    <p:extLst>
      <p:ext uri="{BB962C8B-B14F-4D97-AF65-F5344CB8AC3E}">
        <p14:creationId xmlns:p14="http://schemas.microsoft.com/office/powerpoint/2010/main" val="1171335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8BDA9-6971-E942-86AD-E7E9E491ABC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ECAE06-63FD-4B47-B9B5-56E035C44C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5846EC0-DB90-4F4A-BBFD-77079C30DBB6}"/>
              </a:ext>
            </a:extLst>
          </p:cNvPr>
          <p:cNvSpPr>
            <a:spLocks noGrp="1"/>
          </p:cNvSpPr>
          <p:nvPr>
            <p:ph type="dt" sz="half" idx="10"/>
          </p:nvPr>
        </p:nvSpPr>
        <p:spPr/>
        <p:txBody>
          <a:bodyPr/>
          <a:lstStyle/>
          <a:p>
            <a:fld id="{B972AB19-EC37-6A49-9838-FE811FEE58F6}" type="datetimeFigureOut">
              <a:rPr lang="en-US" smtClean="0"/>
              <a:t>8/7/23</a:t>
            </a:fld>
            <a:endParaRPr lang="en-US"/>
          </a:p>
        </p:txBody>
      </p:sp>
      <p:sp>
        <p:nvSpPr>
          <p:cNvPr id="5" name="Footer Placeholder 4">
            <a:extLst>
              <a:ext uri="{FF2B5EF4-FFF2-40B4-BE49-F238E27FC236}">
                <a16:creationId xmlns:a16="http://schemas.microsoft.com/office/drawing/2014/main" id="{B93BC487-2963-4C48-B212-6F513867F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3C107B-C788-E648-9E20-16C564B3C274}"/>
              </a:ext>
            </a:extLst>
          </p:cNvPr>
          <p:cNvSpPr>
            <a:spLocks noGrp="1"/>
          </p:cNvSpPr>
          <p:nvPr>
            <p:ph type="sldNum" sz="quarter" idx="12"/>
          </p:nvPr>
        </p:nvSpPr>
        <p:spPr/>
        <p:txBody>
          <a:bodyPr/>
          <a:lstStyle/>
          <a:p>
            <a:fld id="{7B40EDBF-DF56-784A-A51C-FF6763B18283}" type="slidenum">
              <a:rPr lang="en-US" smtClean="0"/>
              <a:t>‹#›</a:t>
            </a:fld>
            <a:endParaRPr lang="en-US"/>
          </a:p>
        </p:txBody>
      </p:sp>
    </p:spTree>
    <p:extLst>
      <p:ext uri="{BB962C8B-B14F-4D97-AF65-F5344CB8AC3E}">
        <p14:creationId xmlns:p14="http://schemas.microsoft.com/office/powerpoint/2010/main" val="1621971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ADF6-719B-D04D-AF82-078543E80D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4C7DA31-8851-6245-8BDA-2D62DE2A396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BB9055A-F6E1-4343-AFA9-87E5252996C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EA49C7B-F450-E540-812D-EF135D454542}"/>
              </a:ext>
            </a:extLst>
          </p:cNvPr>
          <p:cNvSpPr>
            <a:spLocks noGrp="1"/>
          </p:cNvSpPr>
          <p:nvPr>
            <p:ph type="dt" sz="half" idx="10"/>
          </p:nvPr>
        </p:nvSpPr>
        <p:spPr/>
        <p:txBody>
          <a:bodyPr/>
          <a:lstStyle/>
          <a:p>
            <a:fld id="{B972AB19-EC37-6A49-9838-FE811FEE58F6}" type="datetimeFigureOut">
              <a:rPr lang="en-US" smtClean="0"/>
              <a:t>8/7/23</a:t>
            </a:fld>
            <a:endParaRPr lang="en-US"/>
          </a:p>
        </p:txBody>
      </p:sp>
      <p:sp>
        <p:nvSpPr>
          <p:cNvPr id="6" name="Footer Placeholder 5">
            <a:extLst>
              <a:ext uri="{FF2B5EF4-FFF2-40B4-BE49-F238E27FC236}">
                <a16:creationId xmlns:a16="http://schemas.microsoft.com/office/drawing/2014/main" id="{92B8A15E-EC9F-D94B-A165-CAB0EDDD07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702A46-7F4E-F64B-B8B8-7B2B080F627F}"/>
              </a:ext>
            </a:extLst>
          </p:cNvPr>
          <p:cNvSpPr>
            <a:spLocks noGrp="1"/>
          </p:cNvSpPr>
          <p:nvPr>
            <p:ph type="sldNum" sz="quarter" idx="12"/>
          </p:nvPr>
        </p:nvSpPr>
        <p:spPr/>
        <p:txBody>
          <a:bodyPr/>
          <a:lstStyle/>
          <a:p>
            <a:fld id="{7B40EDBF-DF56-784A-A51C-FF6763B18283}" type="slidenum">
              <a:rPr lang="en-US" smtClean="0"/>
              <a:t>‹#›</a:t>
            </a:fld>
            <a:endParaRPr lang="en-US"/>
          </a:p>
        </p:txBody>
      </p:sp>
    </p:spTree>
    <p:extLst>
      <p:ext uri="{BB962C8B-B14F-4D97-AF65-F5344CB8AC3E}">
        <p14:creationId xmlns:p14="http://schemas.microsoft.com/office/powerpoint/2010/main" val="1488251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EF5B4-128B-FC45-85E9-624F4E3BBB7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6FFBF8A-D490-ED45-ADFC-06BA67EEB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77419B0-018E-6E41-B844-F129E78D70C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B21119F-5CE6-BE4E-9DE6-A15FBA442F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4A9B01B-7BC8-B743-87CA-3DC804A790D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8E1F1F5-7DBA-AD46-91D6-E6EA0AD234F6}"/>
              </a:ext>
            </a:extLst>
          </p:cNvPr>
          <p:cNvSpPr>
            <a:spLocks noGrp="1"/>
          </p:cNvSpPr>
          <p:nvPr>
            <p:ph type="dt" sz="half" idx="10"/>
          </p:nvPr>
        </p:nvSpPr>
        <p:spPr/>
        <p:txBody>
          <a:bodyPr/>
          <a:lstStyle/>
          <a:p>
            <a:fld id="{B972AB19-EC37-6A49-9838-FE811FEE58F6}" type="datetimeFigureOut">
              <a:rPr lang="en-US" smtClean="0"/>
              <a:t>8/7/23</a:t>
            </a:fld>
            <a:endParaRPr lang="en-US"/>
          </a:p>
        </p:txBody>
      </p:sp>
      <p:sp>
        <p:nvSpPr>
          <p:cNvPr id="8" name="Footer Placeholder 7">
            <a:extLst>
              <a:ext uri="{FF2B5EF4-FFF2-40B4-BE49-F238E27FC236}">
                <a16:creationId xmlns:a16="http://schemas.microsoft.com/office/drawing/2014/main" id="{0AC6BBE0-3F52-6C49-8908-6EF2845CE5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4D9F4D-9F69-F34C-96CA-573DBCB211A5}"/>
              </a:ext>
            </a:extLst>
          </p:cNvPr>
          <p:cNvSpPr>
            <a:spLocks noGrp="1"/>
          </p:cNvSpPr>
          <p:nvPr>
            <p:ph type="sldNum" sz="quarter" idx="12"/>
          </p:nvPr>
        </p:nvSpPr>
        <p:spPr/>
        <p:txBody>
          <a:bodyPr/>
          <a:lstStyle/>
          <a:p>
            <a:fld id="{7B40EDBF-DF56-784A-A51C-FF6763B18283}" type="slidenum">
              <a:rPr lang="en-US" smtClean="0"/>
              <a:t>‹#›</a:t>
            </a:fld>
            <a:endParaRPr lang="en-US"/>
          </a:p>
        </p:txBody>
      </p:sp>
    </p:spTree>
    <p:extLst>
      <p:ext uri="{BB962C8B-B14F-4D97-AF65-F5344CB8AC3E}">
        <p14:creationId xmlns:p14="http://schemas.microsoft.com/office/powerpoint/2010/main" val="983859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52B85-AD46-C040-AEC5-CF05E84EA56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0B2E003-58E7-114B-848D-081E0A6B2A4A}"/>
              </a:ext>
            </a:extLst>
          </p:cNvPr>
          <p:cNvSpPr>
            <a:spLocks noGrp="1"/>
          </p:cNvSpPr>
          <p:nvPr>
            <p:ph type="dt" sz="half" idx="10"/>
          </p:nvPr>
        </p:nvSpPr>
        <p:spPr/>
        <p:txBody>
          <a:bodyPr/>
          <a:lstStyle/>
          <a:p>
            <a:fld id="{B972AB19-EC37-6A49-9838-FE811FEE58F6}" type="datetimeFigureOut">
              <a:rPr lang="en-US" smtClean="0"/>
              <a:t>8/7/23</a:t>
            </a:fld>
            <a:endParaRPr lang="en-US"/>
          </a:p>
        </p:txBody>
      </p:sp>
      <p:sp>
        <p:nvSpPr>
          <p:cNvPr id="4" name="Footer Placeholder 3">
            <a:extLst>
              <a:ext uri="{FF2B5EF4-FFF2-40B4-BE49-F238E27FC236}">
                <a16:creationId xmlns:a16="http://schemas.microsoft.com/office/drawing/2014/main" id="{95EE041E-8272-F54A-A9E3-4C1C5F48A4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F03796-FA95-F446-8BCC-BA36BFBFB795}"/>
              </a:ext>
            </a:extLst>
          </p:cNvPr>
          <p:cNvSpPr>
            <a:spLocks noGrp="1"/>
          </p:cNvSpPr>
          <p:nvPr>
            <p:ph type="sldNum" sz="quarter" idx="12"/>
          </p:nvPr>
        </p:nvSpPr>
        <p:spPr/>
        <p:txBody>
          <a:bodyPr/>
          <a:lstStyle/>
          <a:p>
            <a:fld id="{7B40EDBF-DF56-784A-A51C-FF6763B18283}" type="slidenum">
              <a:rPr lang="en-US" smtClean="0"/>
              <a:t>‹#›</a:t>
            </a:fld>
            <a:endParaRPr lang="en-US"/>
          </a:p>
        </p:txBody>
      </p:sp>
    </p:spTree>
    <p:extLst>
      <p:ext uri="{BB962C8B-B14F-4D97-AF65-F5344CB8AC3E}">
        <p14:creationId xmlns:p14="http://schemas.microsoft.com/office/powerpoint/2010/main" val="2946780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78A32B-4084-4B4B-987D-07D8B49F4F61}"/>
              </a:ext>
            </a:extLst>
          </p:cNvPr>
          <p:cNvSpPr>
            <a:spLocks noGrp="1"/>
          </p:cNvSpPr>
          <p:nvPr>
            <p:ph type="dt" sz="half" idx="10"/>
          </p:nvPr>
        </p:nvSpPr>
        <p:spPr/>
        <p:txBody>
          <a:bodyPr/>
          <a:lstStyle/>
          <a:p>
            <a:fld id="{B972AB19-EC37-6A49-9838-FE811FEE58F6}" type="datetimeFigureOut">
              <a:rPr lang="en-US" smtClean="0"/>
              <a:t>8/7/23</a:t>
            </a:fld>
            <a:endParaRPr lang="en-US"/>
          </a:p>
        </p:txBody>
      </p:sp>
      <p:sp>
        <p:nvSpPr>
          <p:cNvPr id="3" name="Footer Placeholder 2">
            <a:extLst>
              <a:ext uri="{FF2B5EF4-FFF2-40B4-BE49-F238E27FC236}">
                <a16:creationId xmlns:a16="http://schemas.microsoft.com/office/drawing/2014/main" id="{BE23B7BD-5F85-CA42-929A-157247DF81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42EE80-6BBC-B240-A9FF-C0B93D1A54FB}"/>
              </a:ext>
            </a:extLst>
          </p:cNvPr>
          <p:cNvSpPr>
            <a:spLocks noGrp="1"/>
          </p:cNvSpPr>
          <p:nvPr>
            <p:ph type="sldNum" sz="quarter" idx="12"/>
          </p:nvPr>
        </p:nvSpPr>
        <p:spPr/>
        <p:txBody>
          <a:bodyPr/>
          <a:lstStyle/>
          <a:p>
            <a:fld id="{7B40EDBF-DF56-784A-A51C-FF6763B18283}" type="slidenum">
              <a:rPr lang="en-US" smtClean="0"/>
              <a:t>‹#›</a:t>
            </a:fld>
            <a:endParaRPr lang="en-US"/>
          </a:p>
        </p:txBody>
      </p:sp>
    </p:spTree>
    <p:extLst>
      <p:ext uri="{BB962C8B-B14F-4D97-AF65-F5344CB8AC3E}">
        <p14:creationId xmlns:p14="http://schemas.microsoft.com/office/powerpoint/2010/main" val="103916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4B287-78F0-D54E-B281-A20E763ED19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F0C4DD6-15D6-C040-A20D-39EF3564A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87AED9D-F7C3-D74E-BFA2-ED9D36024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5693F79-5F62-FD47-A54A-BB2399B3C7BE}"/>
              </a:ext>
            </a:extLst>
          </p:cNvPr>
          <p:cNvSpPr>
            <a:spLocks noGrp="1"/>
          </p:cNvSpPr>
          <p:nvPr>
            <p:ph type="dt" sz="half" idx="10"/>
          </p:nvPr>
        </p:nvSpPr>
        <p:spPr/>
        <p:txBody>
          <a:bodyPr/>
          <a:lstStyle/>
          <a:p>
            <a:fld id="{B972AB19-EC37-6A49-9838-FE811FEE58F6}" type="datetimeFigureOut">
              <a:rPr lang="en-US" smtClean="0"/>
              <a:t>8/7/23</a:t>
            </a:fld>
            <a:endParaRPr lang="en-US"/>
          </a:p>
        </p:txBody>
      </p:sp>
      <p:sp>
        <p:nvSpPr>
          <p:cNvPr id="6" name="Footer Placeholder 5">
            <a:extLst>
              <a:ext uri="{FF2B5EF4-FFF2-40B4-BE49-F238E27FC236}">
                <a16:creationId xmlns:a16="http://schemas.microsoft.com/office/drawing/2014/main" id="{9C0CD036-7388-B64E-98F1-12549CB1F2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38EB70-D217-6F4A-A62B-449BD5E0144B}"/>
              </a:ext>
            </a:extLst>
          </p:cNvPr>
          <p:cNvSpPr>
            <a:spLocks noGrp="1"/>
          </p:cNvSpPr>
          <p:nvPr>
            <p:ph type="sldNum" sz="quarter" idx="12"/>
          </p:nvPr>
        </p:nvSpPr>
        <p:spPr/>
        <p:txBody>
          <a:bodyPr/>
          <a:lstStyle/>
          <a:p>
            <a:fld id="{7B40EDBF-DF56-784A-A51C-FF6763B18283}" type="slidenum">
              <a:rPr lang="en-US" smtClean="0"/>
              <a:t>‹#›</a:t>
            </a:fld>
            <a:endParaRPr lang="en-US"/>
          </a:p>
        </p:txBody>
      </p:sp>
    </p:spTree>
    <p:extLst>
      <p:ext uri="{BB962C8B-B14F-4D97-AF65-F5344CB8AC3E}">
        <p14:creationId xmlns:p14="http://schemas.microsoft.com/office/powerpoint/2010/main" val="1988267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24EAA-5101-7A40-8594-C985A0D8E6B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2B3DCCD-12C2-8A42-8347-5391AF2FCA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D4AF51-A2A9-B044-9188-4649E4327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6160FA6-C075-0C49-B312-24E15FF8EF61}"/>
              </a:ext>
            </a:extLst>
          </p:cNvPr>
          <p:cNvSpPr>
            <a:spLocks noGrp="1"/>
          </p:cNvSpPr>
          <p:nvPr>
            <p:ph type="dt" sz="half" idx="10"/>
          </p:nvPr>
        </p:nvSpPr>
        <p:spPr/>
        <p:txBody>
          <a:bodyPr/>
          <a:lstStyle/>
          <a:p>
            <a:fld id="{B972AB19-EC37-6A49-9838-FE811FEE58F6}" type="datetimeFigureOut">
              <a:rPr lang="en-US" smtClean="0"/>
              <a:t>8/7/23</a:t>
            </a:fld>
            <a:endParaRPr lang="en-US"/>
          </a:p>
        </p:txBody>
      </p:sp>
      <p:sp>
        <p:nvSpPr>
          <p:cNvPr id="6" name="Footer Placeholder 5">
            <a:extLst>
              <a:ext uri="{FF2B5EF4-FFF2-40B4-BE49-F238E27FC236}">
                <a16:creationId xmlns:a16="http://schemas.microsoft.com/office/drawing/2014/main" id="{020BD6C0-F7EC-D04B-9D9B-E6CC59E876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9FBF3C-ACB2-2D42-B48C-9863990AA9DF}"/>
              </a:ext>
            </a:extLst>
          </p:cNvPr>
          <p:cNvSpPr>
            <a:spLocks noGrp="1"/>
          </p:cNvSpPr>
          <p:nvPr>
            <p:ph type="sldNum" sz="quarter" idx="12"/>
          </p:nvPr>
        </p:nvSpPr>
        <p:spPr/>
        <p:txBody>
          <a:bodyPr/>
          <a:lstStyle/>
          <a:p>
            <a:fld id="{7B40EDBF-DF56-784A-A51C-FF6763B18283}" type="slidenum">
              <a:rPr lang="en-US" smtClean="0"/>
              <a:t>‹#›</a:t>
            </a:fld>
            <a:endParaRPr lang="en-US"/>
          </a:p>
        </p:txBody>
      </p:sp>
    </p:spTree>
    <p:extLst>
      <p:ext uri="{BB962C8B-B14F-4D97-AF65-F5344CB8AC3E}">
        <p14:creationId xmlns:p14="http://schemas.microsoft.com/office/powerpoint/2010/main" val="1956356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B5D074-C199-D64C-957A-3470F2DD6C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9EED1C4-DACF-F242-95BD-117EA06DCD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1423DBA-3A34-5646-9B9D-93A79C16E5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2AB19-EC37-6A49-9838-FE811FEE58F6}" type="datetimeFigureOut">
              <a:rPr lang="en-US" smtClean="0"/>
              <a:t>8/7/23</a:t>
            </a:fld>
            <a:endParaRPr lang="en-US"/>
          </a:p>
        </p:txBody>
      </p:sp>
      <p:sp>
        <p:nvSpPr>
          <p:cNvPr id="5" name="Footer Placeholder 4">
            <a:extLst>
              <a:ext uri="{FF2B5EF4-FFF2-40B4-BE49-F238E27FC236}">
                <a16:creationId xmlns:a16="http://schemas.microsoft.com/office/drawing/2014/main" id="{BA01700F-4E61-0C4E-9785-8B9D681AAF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06B684-1714-6A4E-98A7-385F02D495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0EDBF-DF56-784A-A51C-FF6763B18283}" type="slidenum">
              <a:rPr lang="en-US" smtClean="0"/>
              <a:t>‹#›</a:t>
            </a:fld>
            <a:endParaRPr lang="en-US"/>
          </a:p>
        </p:txBody>
      </p:sp>
    </p:spTree>
    <p:extLst>
      <p:ext uri="{BB962C8B-B14F-4D97-AF65-F5344CB8AC3E}">
        <p14:creationId xmlns:p14="http://schemas.microsoft.com/office/powerpoint/2010/main" val="1548482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imgres?imgurl=https%3A%2F%2Fcdn6.nzgeo.com%2F2015%2F08%2FMT-MANAIA-1300x861.jpg&amp;imgrefurl=https%3A%2F%2Fwww.nzgeo.com%2Fstories%2Fmt-manaia-track%2F&amp;tbnid=3bbbOD_TtniOJM&amp;vet=12ahUKEwjV_Nrn-oT7AhUQkdgFHX3cD9oQMygBegUIARDDAQ..i&amp;docid=oWrLPrwXzQoaSM&amp;w=1300&amp;h=861&amp;q=Manaia%20whangarei&amp;client=firefox-b-e&amp;ved=2ahUKEwjV_Nrn-oT7AhUQkdgFHX3cD9oQMygBegUIARDDAQ"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protect-au.mimecast.com/s/4woqCVARD0T4Mo2KiG5TwQ?domain=nzcer.org.nz"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3.pn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4.png"/><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5.png"/><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6.png"/><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1.xml"/><Relationship Id="rId4" Type="http://schemas.openxmlformats.org/officeDocument/2006/relationships/image" Target="file:////Users/mweb020/Library/Containers/com.microsoft.Outlook/Data/Library/Caches/Signatures/signature_122840034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6"/>
          <p:cNvSpPr>
            <a:spLocks noGrp="1"/>
          </p:cNvSpPr>
          <p:nvPr>
            <p:ph type="ftr" sz="quarter" idx="11"/>
          </p:nvPr>
        </p:nvSpPr>
        <p:spPr bwMode="auto">
          <a:xfrm>
            <a:off x="6532591" y="524104"/>
            <a:ext cx="5551378" cy="525956"/>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400" b="1" dirty="0">
                <a:latin typeface="Calibri" charset="0"/>
              </a:rPr>
              <a:t>Professor Melinda Webber</a:t>
            </a:r>
          </a:p>
          <a:p>
            <a:pPr eaLnBrk="1" hangingPunct="1">
              <a:defRPr/>
            </a:pPr>
            <a:r>
              <a:rPr lang="en-US" sz="1400" dirty="0" err="1">
                <a:latin typeface="Calibri" charset="0"/>
              </a:rPr>
              <a:t>m.webber@auckland.ac.nz</a:t>
            </a:r>
            <a:endParaRPr lang="en-US" sz="1400" dirty="0">
              <a:latin typeface="Calibri" charset="0"/>
            </a:endParaRPr>
          </a:p>
          <a:p>
            <a:pPr eaLnBrk="1" hangingPunct="1">
              <a:defRPr/>
            </a:pPr>
            <a:r>
              <a:rPr lang="en-US" sz="1400" dirty="0">
                <a:latin typeface="Calibri" charset="0"/>
              </a:rPr>
              <a:t>Te Puna Wānanga: School of Māori and Indigenous Education</a:t>
            </a:r>
          </a:p>
          <a:p>
            <a:pPr eaLnBrk="1" hangingPunct="1">
              <a:defRPr/>
            </a:pPr>
            <a:r>
              <a:rPr lang="en-US" sz="1400" dirty="0" err="1">
                <a:latin typeface="Calibri" charset="0"/>
              </a:rPr>
              <a:t>Waipapa</a:t>
            </a:r>
            <a:r>
              <a:rPr lang="en-US" sz="1400" dirty="0">
                <a:latin typeface="Calibri" charset="0"/>
              </a:rPr>
              <a:t> </a:t>
            </a:r>
            <a:r>
              <a:rPr lang="en-US" sz="1400" dirty="0" err="1">
                <a:latin typeface="Calibri" charset="0"/>
              </a:rPr>
              <a:t>Taumata</a:t>
            </a:r>
            <a:r>
              <a:rPr lang="en-US" sz="1400" dirty="0">
                <a:latin typeface="Calibri" charset="0"/>
              </a:rPr>
              <a:t> Rau /University of Auckland</a:t>
            </a:r>
          </a:p>
        </p:txBody>
      </p:sp>
      <p:sp>
        <p:nvSpPr>
          <p:cNvPr id="15364" name="TextBox 3"/>
          <p:cNvSpPr txBox="1">
            <a:spLocks noChangeArrowheads="1"/>
          </p:cNvSpPr>
          <p:nvPr/>
        </p:nvSpPr>
        <p:spPr bwMode="auto">
          <a:xfrm>
            <a:off x="133120" y="1821704"/>
            <a:ext cx="11950849"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NZ" sz="3600" b="1" dirty="0">
                <a:solidFill>
                  <a:schemeClr val="accent1">
                    <a:lumMod val="50000"/>
                  </a:schemeClr>
                </a:solidFill>
              </a:rPr>
              <a:t>Kia </a:t>
            </a:r>
            <a:r>
              <a:rPr lang="en-NZ" sz="3600" b="1" dirty="0" err="1">
                <a:solidFill>
                  <a:schemeClr val="accent1">
                    <a:lumMod val="50000"/>
                  </a:schemeClr>
                </a:solidFill>
              </a:rPr>
              <a:t>tū</a:t>
            </a:r>
            <a:r>
              <a:rPr lang="en-NZ" sz="3600" b="1" dirty="0">
                <a:solidFill>
                  <a:schemeClr val="accent1">
                    <a:lumMod val="50000"/>
                  </a:schemeClr>
                </a:solidFill>
              </a:rPr>
              <a:t> </a:t>
            </a:r>
            <a:r>
              <a:rPr lang="en-NZ" sz="3600" b="1" dirty="0" err="1">
                <a:solidFill>
                  <a:schemeClr val="accent1">
                    <a:lumMod val="50000"/>
                  </a:schemeClr>
                </a:solidFill>
              </a:rPr>
              <a:t>rangatira</a:t>
            </a:r>
            <a:r>
              <a:rPr lang="en-NZ" sz="3600" b="1" dirty="0">
                <a:solidFill>
                  <a:schemeClr val="accent1">
                    <a:lumMod val="50000"/>
                  </a:schemeClr>
                </a:solidFill>
              </a:rPr>
              <a:t> ai: </a:t>
            </a:r>
            <a:r>
              <a:rPr lang="en-NZ" sz="3600" b="1" dirty="0" err="1">
                <a:solidFill>
                  <a:schemeClr val="accent1">
                    <a:lumMod val="50000"/>
                  </a:schemeClr>
                </a:solidFill>
              </a:rPr>
              <a:t>Ākonga</a:t>
            </a:r>
            <a:r>
              <a:rPr lang="en-NZ" sz="3600" b="1" dirty="0">
                <a:solidFill>
                  <a:schemeClr val="accent1">
                    <a:lumMod val="50000"/>
                  </a:schemeClr>
                </a:solidFill>
              </a:rPr>
              <a:t> motivation, engagement and  persistence at school – what matters?</a:t>
            </a:r>
          </a:p>
        </p:txBody>
      </p:sp>
      <p:sp>
        <p:nvSpPr>
          <p:cNvPr id="3" name="TextBox 2"/>
          <p:cNvSpPr txBox="1"/>
          <p:nvPr/>
        </p:nvSpPr>
        <p:spPr>
          <a:xfrm>
            <a:off x="2275448" y="6475239"/>
            <a:ext cx="1668277" cy="369332"/>
          </a:xfrm>
          <a:prstGeom prst="rect">
            <a:avLst/>
          </a:prstGeom>
          <a:noFill/>
        </p:spPr>
        <p:txBody>
          <a:bodyPr wrap="none" rtlCol="0">
            <a:spAutoFit/>
          </a:bodyPr>
          <a:lstStyle/>
          <a:p>
            <a:r>
              <a:rPr lang="en-US" dirty="0" err="1"/>
              <a:t>Ngāti</a:t>
            </a:r>
            <a:r>
              <a:rPr lang="en-US" dirty="0"/>
              <a:t> </a:t>
            </a:r>
            <a:r>
              <a:rPr lang="en-US" dirty="0" err="1"/>
              <a:t>Whakaue</a:t>
            </a:r>
            <a:r>
              <a:rPr lang="en-US" dirty="0"/>
              <a:t> </a:t>
            </a:r>
          </a:p>
        </p:txBody>
      </p:sp>
      <p:sp>
        <p:nvSpPr>
          <p:cNvPr id="4" name="TextBox 3"/>
          <p:cNvSpPr txBox="1"/>
          <p:nvPr/>
        </p:nvSpPr>
        <p:spPr>
          <a:xfrm>
            <a:off x="7254104" y="6469184"/>
            <a:ext cx="3811293" cy="369332"/>
          </a:xfrm>
          <a:prstGeom prst="rect">
            <a:avLst/>
          </a:prstGeom>
          <a:noFill/>
        </p:spPr>
        <p:txBody>
          <a:bodyPr wrap="square" rtlCol="0">
            <a:spAutoFit/>
          </a:bodyPr>
          <a:lstStyle/>
          <a:p>
            <a:r>
              <a:rPr lang="en-US" dirty="0" err="1"/>
              <a:t>Ngāti</a:t>
            </a:r>
            <a:r>
              <a:rPr lang="en-US" dirty="0"/>
              <a:t> </a:t>
            </a:r>
            <a:r>
              <a:rPr lang="en-US" dirty="0" err="1"/>
              <a:t>Hau</a:t>
            </a:r>
            <a:r>
              <a:rPr lang="en-US" dirty="0"/>
              <a:t>, </a:t>
            </a:r>
            <a:r>
              <a:rPr lang="en-US" dirty="0" err="1"/>
              <a:t>Ngāti</a:t>
            </a:r>
            <a:r>
              <a:rPr lang="en-US" dirty="0"/>
              <a:t> Hine, </a:t>
            </a:r>
            <a:r>
              <a:rPr lang="en-US" dirty="0" err="1"/>
              <a:t>Ngāti</a:t>
            </a:r>
            <a:r>
              <a:rPr lang="en-US" dirty="0"/>
              <a:t> Kahu</a:t>
            </a:r>
          </a:p>
        </p:txBody>
      </p:sp>
      <p:pic>
        <p:nvPicPr>
          <p:cNvPr id="1028" name="Picture 4" descr="Mt Manaia Track | New Zealand Geographic">
            <a:hlinkClick r:id="rId3"/>
            <a:extLst>
              <a:ext uri="{FF2B5EF4-FFF2-40B4-BE49-F238E27FC236}">
                <a16:creationId xmlns:a16="http://schemas.microsoft.com/office/drawing/2014/main" id="{2EF2AB1E-76DC-4A14-AA0C-26642256B6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2086" y="3314303"/>
            <a:ext cx="5457594" cy="29762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otorua-view">
            <a:extLst>
              <a:ext uri="{FF2B5EF4-FFF2-40B4-BE49-F238E27FC236}">
                <a16:creationId xmlns:a16="http://schemas.microsoft.com/office/drawing/2014/main" id="{D1ACD4CB-CB9F-150E-F59F-6C0D9749E4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374" y="3314303"/>
            <a:ext cx="5467541" cy="2976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A close-up of a text&#10;&#10;Description automatically generated">
            <a:extLst>
              <a:ext uri="{FF2B5EF4-FFF2-40B4-BE49-F238E27FC236}">
                <a16:creationId xmlns:a16="http://schemas.microsoft.com/office/drawing/2014/main" id="{55F16FD0-5BA3-8C56-3852-64EDA1106B2F}"/>
              </a:ext>
            </a:extLst>
          </p:cNvPr>
          <p:cNvPicPr>
            <a:picLocks noChangeAspect="1"/>
          </p:cNvPicPr>
          <p:nvPr/>
        </p:nvPicPr>
        <p:blipFill>
          <a:blip r:embed="rId6"/>
          <a:stretch>
            <a:fillRect/>
          </a:stretch>
        </p:blipFill>
        <p:spPr>
          <a:xfrm>
            <a:off x="377173" y="186917"/>
            <a:ext cx="3796550" cy="1200329"/>
          </a:xfrm>
          <a:prstGeom prst="rect">
            <a:avLst/>
          </a:prstGeom>
        </p:spPr>
      </p:pic>
    </p:spTree>
    <p:extLst>
      <p:ext uri="{BB962C8B-B14F-4D97-AF65-F5344CB8AC3E}">
        <p14:creationId xmlns:p14="http://schemas.microsoft.com/office/powerpoint/2010/main" val="3364038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Graphical user interface, text, application&#10;&#10;Description automatically generated">
            <a:extLst>
              <a:ext uri="{FF2B5EF4-FFF2-40B4-BE49-F238E27FC236}">
                <a16:creationId xmlns:a16="http://schemas.microsoft.com/office/drawing/2014/main" id="{700CAD4D-2164-3B3F-290D-C30129F6EDDF}"/>
              </a:ext>
            </a:extLst>
          </p:cNvPr>
          <p:cNvPicPr>
            <a:picLocks noChangeAspect="1"/>
          </p:cNvPicPr>
          <p:nvPr/>
        </p:nvPicPr>
        <p:blipFill rotWithShape="1">
          <a:blip r:embed="rId2"/>
          <a:srcRect b="461"/>
          <a:stretch/>
        </p:blipFill>
        <p:spPr>
          <a:xfrm>
            <a:off x="20" y="1282"/>
            <a:ext cx="12191980" cy="6856718"/>
          </a:xfrm>
          <a:prstGeom prst="rect">
            <a:avLst/>
          </a:prstGeom>
        </p:spPr>
      </p:pic>
    </p:spTree>
    <p:extLst>
      <p:ext uri="{BB962C8B-B14F-4D97-AF65-F5344CB8AC3E}">
        <p14:creationId xmlns:p14="http://schemas.microsoft.com/office/powerpoint/2010/main" val="1038600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EBE27-653C-9043-B01A-6DE787AF92A0}"/>
              </a:ext>
            </a:extLst>
          </p:cNvPr>
          <p:cNvSpPr>
            <a:spLocks noGrp="1"/>
          </p:cNvSpPr>
          <p:nvPr>
            <p:ph type="title"/>
          </p:nvPr>
        </p:nvSpPr>
        <p:spPr>
          <a:xfrm>
            <a:off x="1125606" y="24076"/>
            <a:ext cx="9543405" cy="1188720"/>
          </a:xfrm>
        </p:spPr>
        <p:txBody>
          <a:bodyPr>
            <a:normAutofit/>
          </a:bodyPr>
          <a:lstStyle/>
          <a:p>
            <a:pPr algn="ctr"/>
            <a:r>
              <a:rPr lang="en-US" b="1" dirty="0">
                <a:solidFill>
                  <a:srgbClr val="FF0000"/>
                </a:solidFill>
                <a:latin typeface="+mn-lt"/>
              </a:rPr>
              <a:t>Point of interest</a:t>
            </a:r>
          </a:p>
        </p:txBody>
      </p:sp>
      <p:sp>
        <p:nvSpPr>
          <p:cNvPr id="3" name="Content Placeholder 2">
            <a:extLst>
              <a:ext uri="{FF2B5EF4-FFF2-40B4-BE49-F238E27FC236}">
                <a16:creationId xmlns:a16="http://schemas.microsoft.com/office/drawing/2014/main" id="{0CE46B1C-FDE9-7A46-86B1-F378BFAB598C}"/>
              </a:ext>
            </a:extLst>
          </p:cNvPr>
          <p:cNvSpPr>
            <a:spLocks noGrp="1"/>
          </p:cNvSpPr>
          <p:nvPr>
            <p:ph idx="1"/>
          </p:nvPr>
        </p:nvSpPr>
        <p:spPr>
          <a:xfrm>
            <a:off x="156210" y="1508760"/>
            <a:ext cx="7981950" cy="5349240"/>
          </a:xfrm>
        </p:spPr>
        <p:txBody>
          <a:bodyPr anchor="ctr">
            <a:noAutofit/>
          </a:bodyPr>
          <a:lstStyle/>
          <a:p>
            <a:pPr marL="0" indent="0">
              <a:lnSpc>
                <a:spcPct val="170000"/>
              </a:lnSpc>
              <a:buNone/>
            </a:pPr>
            <a:r>
              <a:rPr lang="en-NZ" sz="1600" b="1" dirty="0">
                <a:solidFill>
                  <a:schemeClr val="accent1">
                    <a:lumMod val="75000"/>
                  </a:schemeClr>
                </a:solidFill>
              </a:rPr>
              <a:t>Most Māori learners are motivated, engaged and supported – they are positively motivated to attend school, participate in school activities, report good levels of achievement, feel supported, and are proud of who they are. </a:t>
            </a:r>
          </a:p>
          <a:p>
            <a:pPr marL="0" indent="0">
              <a:lnSpc>
                <a:spcPct val="170000"/>
              </a:lnSpc>
              <a:buNone/>
            </a:pPr>
            <a:endParaRPr lang="en-NZ" sz="1600" dirty="0">
              <a:solidFill>
                <a:schemeClr val="tx1">
                  <a:lumMod val="85000"/>
                  <a:lumOff val="15000"/>
                </a:schemeClr>
              </a:solidFill>
            </a:endParaRPr>
          </a:p>
          <a:p>
            <a:pPr marL="0" indent="0">
              <a:lnSpc>
                <a:spcPct val="170000"/>
              </a:lnSpc>
              <a:buNone/>
            </a:pPr>
            <a:r>
              <a:rPr lang="en-US" sz="1600" dirty="0">
                <a:solidFill>
                  <a:schemeClr val="tx1">
                    <a:lumMod val="85000"/>
                    <a:lumOff val="15000"/>
                  </a:schemeClr>
                </a:solidFill>
              </a:rPr>
              <a:t>Not only were Māori students’ motivation and engagement patterns predictive of their self-reported achievement, but they were also related to their perceptions of support networks and cultural pride.</a:t>
            </a:r>
          </a:p>
          <a:p>
            <a:pPr marL="0" indent="0">
              <a:lnSpc>
                <a:spcPct val="170000"/>
              </a:lnSpc>
              <a:buNone/>
            </a:pPr>
            <a:endParaRPr lang="en-US" sz="1600" dirty="0">
              <a:solidFill>
                <a:schemeClr val="tx1">
                  <a:lumMod val="85000"/>
                  <a:lumOff val="15000"/>
                </a:schemeClr>
              </a:solidFill>
            </a:endParaRPr>
          </a:p>
          <a:p>
            <a:pPr marL="0" indent="0">
              <a:lnSpc>
                <a:spcPct val="170000"/>
              </a:lnSpc>
              <a:buNone/>
            </a:pPr>
            <a:r>
              <a:rPr lang="en-US" sz="1600" dirty="0">
                <a:solidFill>
                  <a:schemeClr val="tx1">
                    <a:lumMod val="85000"/>
                    <a:lumOff val="15000"/>
                  </a:schemeClr>
                </a:solidFill>
              </a:rPr>
              <a:t>We found five clusters of </a:t>
            </a:r>
            <a:r>
              <a:rPr lang="en-NZ" sz="1600" dirty="0"/>
              <a:t>motivational and engagement patterns</a:t>
            </a:r>
          </a:p>
          <a:p>
            <a:pPr marL="0" indent="0">
              <a:lnSpc>
                <a:spcPct val="170000"/>
              </a:lnSpc>
              <a:buNone/>
            </a:pPr>
            <a:r>
              <a:rPr lang="en-NZ" sz="1600" dirty="0"/>
              <a:t>among Maori primary students:</a:t>
            </a:r>
          </a:p>
          <a:p>
            <a:pPr marL="0" indent="0">
              <a:lnSpc>
                <a:spcPct val="170000"/>
              </a:lnSpc>
              <a:buNone/>
            </a:pPr>
            <a:r>
              <a:rPr lang="en-NZ" sz="1600" b="1" dirty="0">
                <a:solidFill>
                  <a:schemeClr val="tx1">
                    <a:lumMod val="85000"/>
                    <a:lumOff val="15000"/>
                  </a:schemeClr>
                </a:solidFill>
              </a:rPr>
              <a:t>Flourishing, Thriving, Striving, Surviving, and Struggling</a:t>
            </a:r>
            <a:endParaRPr lang="en-NZ" sz="1600" b="1" dirty="0">
              <a:solidFill>
                <a:schemeClr val="tx1">
                  <a:lumMod val="85000"/>
                  <a:lumOff val="15000"/>
                </a:schemeClr>
              </a:solidFill>
              <a:latin typeface="Helvetica" pitchFamily="2" charset="0"/>
            </a:endParaRPr>
          </a:p>
          <a:p>
            <a:pPr marL="0" indent="0">
              <a:buNone/>
            </a:pPr>
            <a:endParaRPr lang="en-NZ" sz="1600" dirty="0">
              <a:solidFill>
                <a:schemeClr val="tx1">
                  <a:lumMod val="85000"/>
                  <a:lumOff val="15000"/>
                </a:schemeClr>
              </a:solidFill>
              <a:latin typeface="Helvetica" pitchFamily="2" charset="0"/>
            </a:endParaRPr>
          </a:p>
          <a:p>
            <a:endParaRPr lang="en-US" sz="1600" dirty="0">
              <a:solidFill>
                <a:schemeClr val="tx1">
                  <a:lumMod val="85000"/>
                  <a:lumOff val="15000"/>
                </a:schemeClr>
              </a:solidFill>
            </a:endParaRPr>
          </a:p>
        </p:txBody>
      </p:sp>
      <p:pic>
        <p:nvPicPr>
          <p:cNvPr id="9" name="Picture 8" descr="Text&#10;&#10;Description automatically generated">
            <a:extLst>
              <a:ext uri="{FF2B5EF4-FFF2-40B4-BE49-F238E27FC236}">
                <a16:creationId xmlns:a16="http://schemas.microsoft.com/office/drawing/2014/main" id="{C7CAEAC3-9607-364E-B6ED-F628918F802C}"/>
              </a:ext>
            </a:extLst>
          </p:cNvPr>
          <p:cNvPicPr>
            <a:picLocks noChangeAspect="1"/>
          </p:cNvPicPr>
          <p:nvPr/>
        </p:nvPicPr>
        <p:blipFill>
          <a:blip r:embed="rId2"/>
          <a:stretch>
            <a:fillRect/>
          </a:stretch>
        </p:blipFill>
        <p:spPr>
          <a:xfrm>
            <a:off x="9086850" y="930836"/>
            <a:ext cx="2800350" cy="3827131"/>
          </a:xfrm>
          <a:prstGeom prst="rect">
            <a:avLst/>
          </a:prstGeom>
        </p:spPr>
      </p:pic>
      <p:sp>
        <p:nvSpPr>
          <p:cNvPr id="6" name="TextBox 5">
            <a:extLst>
              <a:ext uri="{FF2B5EF4-FFF2-40B4-BE49-F238E27FC236}">
                <a16:creationId xmlns:a16="http://schemas.microsoft.com/office/drawing/2014/main" id="{818B7FE2-D162-B645-9B8E-6EB7FA725AC2}"/>
              </a:ext>
            </a:extLst>
          </p:cNvPr>
          <p:cNvSpPr txBox="1"/>
          <p:nvPr/>
        </p:nvSpPr>
        <p:spPr>
          <a:xfrm>
            <a:off x="9342948" y="4984174"/>
            <a:ext cx="2288154" cy="1015663"/>
          </a:xfrm>
          <a:prstGeom prst="rect">
            <a:avLst/>
          </a:prstGeom>
          <a:noFill/>
        </p:spPr>
        <p:txBody>
          <a:bodyPr wrap="square" rtlCol="0">
            <a:spAutoFit/>
          </a:bodyPr>
          <a:lstStyle/>
          <a:p>
            <a:r>
              <a:rPr lang="en-GB" sz="1200" u="sng" dirty="0">
                <a:hlinkClick r:id="rId3" tooltip="https://protect-au.mimecast.com/s/4woqCVARD0T4Mo2KiG5TwQ?domain=nzcer.org.nz"/>
              </a:rPr>
              <a:t>https://www.nzcer.org.nz/research/publications/conceptualising-m-ori-and-pasifika-aspirations-and-striving-success-compass</a:t>
            </a:r>
            <a:r>
              <a:rPr lang="en-GB" sz="1200" dirty="0"/>
              <a:t>  </a:t>
            </a:r>
            <a:endParaRPr lang="en-US" sz="1200" dirty="0"/>
          </a:p>
          <a:p>
            <a:endParaRPr lang="en-US" sz="1200" dirty="0"/>
          </a:p>
        </p:txBody>
      </p:sp>
      <p:pic>
        <p:nvPicPr>
          <p:cNvPr id="11" name="Picture 10">
            <a:extLst>
              <a:ext uri="{FF2B5EF4-FFF2-40B4-BE49-F238E27FC236}">
                <a16:creationId xmlns:a16="http://schemas.microsoft.com/office/drawing/2014/main" id="{DA4542A7-B5B0-7F4F-B134-F3745427DFE3}"/>
              </a:ext>
            </a:extLst>
          </p:cNvPr>
          <p:cNvPicPr>
            <a:picLocks noChangeAspect="1"/>
          </p:cNvPicPr>
          <p:nvPr/>
        </p:nvPicPr>
        <p:blipFill>
          <a:blip r:embed="rId4"/>
          <a:stretch>
            <a:fillRect/>
          </a:stretch>
        </p:blipFill>
        <p:spPr>
          <a:xfrm>
            <a:off x="5897308" y="4476006"/>
            <a:ext cx="2800350" cy="2032000"/>
          </a:xfrm>
          <a:prstGeom prst="rect">
            <a:avLst/>
          </a:prstGeom>
        </p:spPr>
      </p:pic>
    </p:spTree>
    <p:extLst>
      <p:ext uri="{BB962C8B-B14F-4D97-AF65-F5344CB8AC3E}">
        <p14:creationId xmlns:p14="http://schemas.microsoft.com/office/powerpoint/2010/main" val="2721304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6FC0CC5A-E95D-3144-B968-645CD1353951}"/>
              </a:ext>
            </a:extLst>
          </p:cNvPr>
          <p:cNvPicPr>
            <a:picLocks noChangeAspect="1"/>
          </p:cNvPicPr>
          <p:nvPr/>
        </p:nvPicPr>
        <p:blipFill>
          <a:blip r:embed="rId2"/>
          <a:stretch>
            <a:fillRect/>
          </a:stretch>
        </p:blipFill>
        <p:spPr>
          <a:xfrm>
            <a:off x="1339931" y="658376"/>
            <a:ext cx="9512137" cy="5789926"/>
          </a:xfrm>
          <a:prstGeom prst="rect">
            <a:avLst/>
          </a:prstGeom>
        </p:spPr>
      </p:pic>
    </p:spTree>
    <p:extLst>
      <p:ext uri="{BB962C8B-B14F-4D97-AF65-F5344CB8AC3E}">
        <p14:creationId xmlns:p14="http://schemas.microsoft.com/office/powerpoint/2010/main" val="2576075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0F03F-EC66-E645-AEC5-631DD2E43609}"/>
              </a:ext>
            </a:extLst>
          </p:cNvPr>
          <p:cNvSpPr>
            <a:spLocks noGrp="1"/>
          </p:cNvSpPr>
          <p:nvPr>
            <p:ph type="title"/>
          </p:nvPr>
        </p:nvSpPr>
        <p:spPr>
          <a:xfrm>
            <a:off x="838200" y="26458"/>
            <a:ext cx="10515600" cy="1325563"/>
          </a:xfrm>
        </p:spPr>
        <p:txBody>
          <a:bodyPr/>
          <a:lstStyle/>
          <a:p>
            <a:pPr algn="ctr"/>
            <a:r>
              <a:rPr lang="en-US" b="1" dirty="0">
                <a:solidFill>
                  <a:schemeClr val="accent1"/>
                </a:solidFill>
                <a:latin typeface="+mn-lt"/>
              </a:rPr>
              <a:t>Flourishing Māori primary students</a:t>
            </a:r>
          </a:p>
        </p:txBody>
      </p:sp>
      <p:pic>
        <p:nvPicPr>
          <p:cNvPr id="6" name="Content Placeholder 5" descr="Chart, waterfall chart&#10;&#10;Description automatically generated">
            <a:extLst>
              <a:ext uri="{FF2B5EF4-FFF2-40B4-BE49-F238E27FC236}">
                <a16:creationId xmlns:a16="http://schemas.microsoft.com/office/drawing/2014/main" id="{65A9D0C3-2F5C-CA44-A6B9-822EE1B57717}"/>
              </a:ext>
            </a:extLst>
          </p:cNvPr>
          <p:cNvPicPr>
            <a:picLocks noGrp="1" noChangeAspect="1"/>
          </p:cNvPicPr>
          <p:nvPr>
            <p:ph sz="half" idx="1"/>
          </p:nvPr>
        </p:nvPicPr>
        <p:blipFill>
          <a:blip r:embed="rId2"/>
          <a:stretch>
            <a:fillRect/>
          </a:stretch>
        </p:blipFill>
        <p:spPr>
          <a:xfrm>
            <a:off x="220133" y="1879599"/>
            <a:ext cx="3589867" cy="3505200"/>
          </a:xfrm>
        </p:spPr>
      </p:pic>
      <p:graphicFrame>
        <p:nvGraphicFramePr>
          <p:cNvPr id="10" name="Content Placeholder 3">
            <a:extLst>
              <a:ext uri="{FF2B5EF4-FFF2-40B4-BE49-F238E27FC236}">
                <a16:creationId xmlns:a16="http://schemas.microsoft.com/office/drawing/2014/main" id="{773690E1-5854-CC67-AAD8-130837D562E1}"/>
              </a:ext>
            </a:extLst>
          </p:cNvPr>
          <p:cNvGraphicFramePr>
            <a:graphicFrameLocks noGrp="1"/>
          </p:cNvGraphicFramePr>
          <p:nvPr>
            <p:ph sz="half" idx="2"/>
            <p:extLst>
              <p:ext uri="{D42A27DB-BD31-4B8C-83A1-F6EECF244321}">
                <p14:modId xmlns:p14="http://schemas.microsoft.com/office/powerpoint/2010/main" val="196977042"/>
              </p:ext>
            </p:extLst>
          </p:nvPr>
        </p:nvGraphicFramePr>
        <p:xfrm>
          <a:off x="4250267" y="1524000"/>
          <a:ext cx="7721600" cy="496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4903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0F03F-EC66-E645-AEC5-631DD2E43609}"/>
              </a:ext>
            </a:extLst>
          </p:cNvPr>
          <p:cNvSpPr>
            <a:spLocks noGrp="1"/>
          </p:cNvSpPr>
          <p:nvPr>
            <p:ph type="title"/>
          </p:nvPr>
        </p:nvSpPr>
        <p:spPr>
          <a:xfrm>
            <a:off x="838200" y="365125"/>
            <a:ext cx="10515600" cy="1325563"/>
          </a:xfrm>
        </p:spPr>
        <p:txBody>
          <a:bodyPr/>
          <a:lstStyle/>
          <a:p>
            <a:pPr algn="ctr"/>
            <a:r>
              <a:rPr lang="en-US" b="1" dirty="0">
                <a:solidFill>
                  <a:schemeClr val="accent1"/>
                </a:solidFill>
                <a:latin typeface="+mn-lt"/>
              </a:rPr>
              <a:t>Thriving Māori primary students</a:t>
            </a:r>
          </a:p>
        </p:txBody>
      </p:sp>
      <p:graphicFrame>
        <p:nvGraphicFramePr>
          <p:cNvPr id="10" name="Content Placeholder 3">
            <a:extLst>
              <a:ext uri="{FF2B5EF4-FFF2-40B4-BE49-F238E27FC236}">
                <a16:creationId xmlns:a16="http://schemas.microsoft.com/office/drawing/2014/main" id="{773690E1-5854-CC67-AAD8-130837D562E1}"/>
              </a:ext>
            </a:extLst>
          </p:cNvPr>
          <p:cNvGraphicFramePr>
            <a:graphicFrameLocks noGrp="1"/>
          </p:cNvGraphicFramePr>
          <p:nvPr>
            <p:ph sz="half" idx="2"/>
            <p:extLst>
              <p:ext uri="{D42A27DB-BD31-4B8C-83A1-F6EECF244321}">
                <p14:modId xmlns:p14="http://schemas.microsoft.com/office/powerpoint/2010/main" val="2698337155"/>
              </p:ext>
            </p:extLst>
          </p:nvPr>
        </p:nvGraphicFramePr>
        <p:xfrm>
          <a:off x="4250267" y="1524000"/>
          <a:ext cx="7721600" cy="4968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7">
            <a:extLst>
              <a:ext uri="{FF2B5EF4-FFF2-40B4-BE49-F238E27FC236}">
                <a16:creationId xmlns:a16="http://schemas.microsoft.com/office/drawing/2014/main" id="{C07DB997-A23B-7F4A-9DCC-34521AC8A098}"/>
              </a:ext>
            </a:extLst>
          </p:cNvPr>
          <p:cNvPicPr>
            <a:picLocks noChangeAspect="1"/>
          </p:cNvPicPr>
          <p:nvPr/>
        </p:nvPicPr>
        <p:blipFill>
          <a:blip r:embed="rId7"/>
          <a:stretch>
            <a:fillRect/>
          </a:stretch>
        </p:blipFill>
        <p:spPr>
          <a:xfrm>
            <a:off x="287866" y="1880659"/>
            <a:ext cx="3589867" cy="3469212"/>
          </a:xfrm>
          <a:prstGeom prst="rect">
            <a:avLst/>
          </a:prstGeom>
        </p:spPr>
      </p:pic>
    </p:spTree>
    <p:extLst>
      <p:ext uri="{BB962C8B-B14F-4D97-AF65-F5344CB8AC3E}">
        <p14:creationId xmlns:p14="http://schemas.microsoft.com/office/powerpoint/2010/main" val="4249184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0F03F-EC66-E645-AEC5-631DD2E43609}"/>
              </a:ext>
            </a:extLst>
          </p:cNvPr>
          <p:cNvSpPr>
            <a:spLocks noGrp="1"/>
          </p:cNvSpPr>
          <p:nvPr>
            <p:ph type="title"/>
          </p:nvPr>
        </p:nvSpPr>
        <p:spPr>
          <a:xfrm>
            <a:off x="838200" y="26458"/>
            <a:ext cx="10515600" cy="1325563"/>
          </a:xfrm>
        </p:spPr>
        <p:txBody>
          <a:bodyPr/>
          <a:lstStyle/>
          <a:p>
            <a:pPr algn="ctr"/>
            <a:r>
              <a:rPr lang="en-US" b="1" dirty="0">
                <a:solidFill>
                  <a:schemeClr val="accent1"/>
                </a:solidFill>
                <a:latin typeface="+mn-lt"/>
              </a:rPr>
              <a:t>Striving Māori primary students</a:t>
            </a:r>
          </a:p>
        </p:txBody>
      </p:sp>
      <p:graphicFrame>
        <p:nvGraphicFramePr>
          <p:cNvPr id="10" name="Content Placeholder 3">
            <a:extLst>
              <a:ext uri="{FF2B5EF4-FFF2-40B4-BE49-F238E27FC236}">
                <a16:creationId xmlns:a16="http://schemas.microsoft.com/office/drawing/2014/main" id="{773690E1-5854-CC67-AAD8-130837D562E1}"/>
              </a:ext>
            </a:extLst>
          </p:cNvPr>
          <p:cNvGraphicFramePr>
            <a:graphicFrameLocks noGrp="1"/>
          </p:cNvGraphicFramePr>
          <p:nvPr>
            <p:ph sz="half" idx="2"/>
            <p:extLst>
              <p:ext uri="{D42A27DB-BD31-4B8C-83A1-F6EECF244321}">
                <p14:modId xmlns:p14="http://schemas.microsoft.com/office/powerpoint/2010/main" val="2470359188"/>
              </p:ext>
            </p:extLst>
          </p:nvPr>
        </p:nvGraphicFramePr>
        <p:xfrm>
          <a:off x="4250267" y="1524000"/>
          <a:ext cx="7721600" cy="4968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Chart, waterfall chart&#10;&#10;Description automatically generated">
            <a:extLst>
              <a:ext uri="{FF2B5EF4-FFF2-40B4-BE49-F238E27FC236}">
                <a16:creationId xmlns:a16="http://schemas.microsoft.com/office/drawing/2014/main" id="{178AC964-5FCA-044C-A80B-A1A46ABB42F3}"/>
              </a:ext>
            </a:extLst>
          </p:cNvPr>
          <p:cNvPicPr>
            <a:picLocks noChangeAspect="1"/>
          </p:cNvPicPr>
          <p:nvPr/>
        </p:nvPicPr>
        <p:blipFill>
          <a:blip r:embed="rId7"/>
          <a:stretch>
            <a:fillRect/>
          </a:stretch>
        </p:blipFill>
        <p:spPr>
          <a:xfrm>
            <a:off x="220133" y="1949454"/>
            <a:ext cx="3733800" cy="3469212"/>
          </a:xfrm>
          <a:prstGeom prst="rect">
            <a:avLst/>
          </a:prstGeom>
        </p:spPr>
      </p:pic>
    </p:spTree>
    <p:extLst>
      <p:ext uri="{BB962C8B-B14F-4D97-AF65-F5344CB8AC3E}">
        <p14:creationId xmlns:p14="http://schemas.microsoft.com/office/powerpoint/2010/main" val="970214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0F03F-EC66-E645-AEC5-631DD2E43609}"/>
              </a:ext>
            </a:extLst>
          </p:cNvPr>
          <p:cNvSpPr>
            <a:spLocks noGrp="1"/>
          </p:cNvSpPr>
          <p:nvPr>
            <p:ph type="title"/>
          </p:nvPr>
        </p:nvSpPr>
        <p:spPr>
          <a:xfrm>
            <a:off x="838200" y="26458"/>
            <a:ext cx="10515600" cy="1325563"/>
          </a:xfrm>
        </p:spPr>
        <p:txBody>
          <a:bodyPr/>
          <a:lstStyle/>
          <a:p>
            <a:pPr algn="ctr"/>
            <a:r>
              <a:rPr lang="en-US" b="1" dirty="0">
                <a:solidFill>
                  <a:schemeClr val="accent1"/>
                </a:solidFill>
                <a:latin typeface="+mn-lt"/>
              </a:rPr>
              <a:t>Surviving Māori primary students</a:t>
            </a:r>
          </a:p>
        </p:txBody>
      </p:sp>
      <p:graphicFrame>
        <p:nvGraphicFramePr>
          <p:cNvPr id="10" name="Content Placeholder 3">
            <a:extLst>
              <a:ext uri="{FF2B5EF4-FFF2-40B4-BE49-F238E27FC236}">
                <a16:creationId xmlns:a16="http://schemas.microsoft.com/office/drawing/2014/main" id="{773690E1-5854-CC67-AAD8-130837D562E1}"/>
              </a:ext>
            </a:extLst>
          </p:cNvPr>
          <p:cNvGraphicFramePr>
            <a:graphicFrameLocks noGrp="1"/>
          </p:cNvGraphicFramePr>
          <p:nvPr>
            <p:ph sz="half" idx="2"/>
            <p:extLst>
              <p:ext uri="{D42A27DB-BD31-4B8C-83A1-F6EECF244321}">
                <p14:modId xmlns:p14="http://schemas.microsoft.com/office/powerpoint/2010/main" val="440501421"/>
              </p:ext>
            </p:extLst>
          </p:nvPr>
        </p:nvGraphicFramePr>
        <p:xfrm>
          <a:off x="4250267" y="1524000"/>
          <a:ext cx="7721600" cy="4968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Chart, waterfall chart&#10;&#10;Description automatically generated">
            <a:extLst>
              <a:ext uri="{FF2B5EF4-FFF2-40B4-BE49-F238E27FC236}">
                <a16:creationId xmlns:a16="http://schemas.microsoft.com/office/drawing/2014/main" id="{A9E9D7BA-1D34-5A4A-82D2-777A69FC8811}"/>
              </a:ext>
            </a:extLst>
          </p:cNvPr>
          <p:cNvPicPr>
            <a:picLocks noChangeAspect="1"/>
          </p:cNvPicPr>
          <p:nvPr/>
        </p:nvPicPr>
        <p:blipFill>
          <a:blip r:embed="rId7"/>
          <a:stretch>
            <a:fillRect/>
          </a:stretch>
        </p:blipFill>
        <p:spPr>
          <a:xfrm>
            <a:off x="338666" y="1947336"/>
            <a:ext cx="3598833" cy="3469212"/>
          </a:xfrm>
          <a:prstGeom prst="rect">
            <a:avLst/>
          </a:prstGeom>
        </p:spPr>
      </p:pic>
    </p:spTree>
    <p:extLst>
      <p:ext uri="{BB962C8B-B14F-4D97-AF65-F5344CB8AC3E}">
        <p14:creationId xmlns:p14="http://schemas.microsoft.com/office/powerpoint/2010/main" val="857381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0F03F-EC66-E645-AEC5-631DD2E43609}"/>
              </a:ext>
            </a:extLst>
          </p:cNvPr>
          <p:cNvSpPr>
            <a:spLocks noGrp="1"/>
          </p:cNvSpPr>
          <p:nvPr>
            <p:ph type="title"/>
          </p:nvPr>
        </p:nvSpPr>
        <p:spPr>
          <a:xfrm>
            <a:off x="838200" y="26458"/>
            <a:ext cx="10515600" cy="1325563"/>
          </a:xfrm>
        </p:spPr>
        <p:txBody>
          <a:bodyPr/>
          <a:lstStyle/>
          <a:p>
            <a:pPr algn="ctr"/>
            <a:r>
              <a:rPr lang="en-US" b="1" dirty="0">
                <a:solidFill>
                  <a:schemeClr val="accent1"/>
                </a:solidFill>
                <a:latin typeface="+mn-lt"/>
              </a:rPr>
              <a:t>Struggling Māori primary students</a:t>
            </a:r>
          </a:p>
        </p:txBody>
      </p:sp>
      <p:graphicFrame>
        <p:nvGraphicFramePr>
          <p:cNvPr id="10" name="Content Placeholder 3">
            <a:extLst>
              <a:ext uri="{FF2B5EF4-FFF2-40B4-BE49-F238E27FC236}">
                <a16:creationId xmlns:a16="http://schemas.microsoft.com/office/drawing/2014/main" id="{773690E1-5854-CC67-AAD8-130837D562E1}"/>
              </a:ext>
            </a:extLst>
          </p:cNvPr>
          <p:cNvGraphicFramePr>
            <a:graphicFrameLocks noGrp="1"/>
          </p:cNvGraphicFramePr>
          <p:nvPr>
            <p:ph sz="half" idx="2"/>
            <p:extLst>
              <p:ext uri="{D42A27DB-BD31-4B8C-83A1-F6EECF244321}">
                <p14:modId xmlns:p14="http://schemas.microsoft.com/office/powerpoint/2010/main" val="1673328843"/>
              </p:ext>
            </p:extLst>
          </p:nvPr>
        </p:nvGraphicFramePr>
        <p:xfrm>
          <a:off x="4250267" y="1524000"/>
          <a:ext cx="7721600" cy="4968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Chart&#10;&#10;Description automatically generated">
            <a:extLst>
              <a:ext uri="{FF2B5EF4-FFF2-40B4-BE49-F238E27FC236}">
                <a16:creationId xmlns:a16="http://schemas.microsoft.com/office/drawing/2014/main" id="{183011AE-2051-3345-8720-EC37D5C30296}"/>
              </a:ext>
            </a:extLst>
          </p:cNvPr>
          <p:cNvPicPr>
            <a:picLocks noChangeAspect="1"/>
          </p:cNvPicPr>
          <p:nvPr/>
        </p:nvPicPr>
        <p:blipFill>
          <a:blip r:embed="rId7"/>
          <a:stretch>
            <a:fillRect/>
          </a:stretch>
        </p:blipFill>
        <p:spPr>
          <a:xfrm>
            <a:off x="220133" y="1897594"/>
            <a:ext cx="3733800" cy="3469212"/>
          </a:xfrm>
          <a:prstGeom prst="rect">
            <a:avLst/>
          </a:prstGeom>
        </p:spPr>
      </p:pic>
    </p:spTree>
    <p:extLst>
      <p:ext uri="{BB962C8B-B14F-4D97-AF65-F5344CB8AC3E}">
        <p14:creationId xmlns:p14="http://schemas.microsoft.com/office/powerpoint/2010/main" val="964099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F0BF517-6427-534F-A3A9-134BB81C7CD3}"/>
              </a:ext>
            </a:extLst>
          </p:cNvPr>
          <p:cNvSpPr>
            <a:spLocks noGrp="1"/>
          </p:cNvSpPr>
          <p:nvPr>
            <p:ph type="title"/>
          </p:nvPr>
        </p:nvSpPr>
        <p:spPr>
          <a:xfrm>
            <a:off x="77341" y="-114647"/>
            <a:ext cx="8521858" cy="1389264"/>
          </a:xfrm>
        </p:spPr>
        <p:txBody>
          <a:bodyPr>
            <a:normAutofit/>
          </a:bodyPr>
          <a:lstStyle/>
          <a:p>
            <a:r>
              <a:rPr lang="en-US" sz="4400" b="1" i="1" dirty="0">
                <a:solidFill>
                  <a:schemeClr val="accent1"/>
                </a:solidFill>
                <a:latin typeface="+mn-lt"/>
              </a:rPr>
              <a:t>He </a:t>
            </a:r>
            <a:r>
              <a:rPr lang="en-US" sz="4400" b="1" i="1" dirty="0" err="1">
                <a:solidFill>
                  <a:schemeClr val="accent1"/>
                </a:solidFill>
                <a:latin typeface="+mn-lt"/>
              </a:rPr>
              <a:t>pātai</a:t>
            </a:r>
            <a:r>
              <a:rPr lang="en-US" sz="4400" b="1" i="1" dirty="0">
                <a:solidFill>
                  <a:schemeClr val="accent1"/>
                </a:solidFill>
                <a:latin typeface="+mn-lt"/>
              </a:rPr>
              <a:t> </a:t>
            </a:r>
            <a:r>
              <a:rPr lang="en-US" sz="4400" b="1" i="1" dirty="0" err="1">
                <a:solidFill>
                  <a:schemeClr val="accent1"/>
                </a:solidFill>
                <a:latin typeface="+mn-lt"/>
              </a:rPr>
              <a:t>hei</a:t>
            </a:r>
            <a:r>
              <a:rPr lang="en-US" sz="4400" b="1" i="1" dirty="0">
                <a:solidFill>
                  <a:schemeClr val="accent1"/>
                </a:solidFill>
                <a:latin typeface="+mn-lt"/>
              </a:rPr>
              <a:t> </a:t>
            </a:r>
            <a:r>
              <a:rPr lang="en-US" sz="4400" b="1" i="1" dirty="0" err="1">
                <a:solidFill>
                  <a:schemeClr val="accent1"/>
                </a:solidFill>
                <a:latin typeface="+mn-lt"/>
              </a:rPr>
              <a:t>whakawhiti</a:t>
            </a:r>
            <a:r>
              <a:rPr lang="en-US" sz="4400" b="1" i="1" dirty="0">
                <a:solidFill>
                  <a:schemeClr val="accent1"/>
                </a:solidFill>
                <a:latin typeface="+mn-lt"/>
              </a:rPr>
              <a:t> </a:t>
            </a:r>
            <a:r>
              <a:rPr lang="en-US" sz="4400" b="1" i="1" dirty="0" err="1">
                <a:solidFill>
                  <a:schemeClr val="accent1"/>
                </a:solidFill>
                <a:latin typeface="+mn-lt"/>
              </a:rPr>
              <a:t>whakaaro</a:t>
            </a:r>
            <a:r>
              <a:rPr lang="en-US" sz="4400" b="1" i="1" dirty="0">
                <a:solidFill>
                  <a:schemeClr val="accent1"/>
                </a:solidFill>
                <a:latin typeface="+mn-lt"/>
              </a:rPr>
              <a:t>…</a:t>
            </a:r>
            <a:endParaRPr lang="en-US" b="1" i="1" dirty="0">
              <a:latin typeface="+mn-lt"/>
            </a:endParaRPr>
          </a:p>
        </p:txBody>
      </p:sp>
      <p:sp>
        <p:nvSpPr>
          <p:cNvPr id="6" name="Content Placeholder 5">
            <a:extLst>
              <a:ext uri="{FF2B5EF4-FFF2-40B4-BE49-F238E27FC236}">
                <a16:creationId xmlns:a16="http://schemas.microsoft.com/office/drawing/2014/main" id="{3CBAAD6A-76C6-C448-895B-9885BE2AABB2}"/>
              </a:ext>
            </a:extLst>
          </p:cNvPr>
          <p:cNvSpPr>
            <a:spLocks noGrp="1"/>
          </p:cNvSpPr>
          <p:nvPr>
            <p:ph idx="1"/>
          </p:nvPr>
        </p:nvSpPr>
        <p:spPr>
          <a:xfrm>
            <a:off x="271692" y="1274617"/>
            <a:ext cx="7057363" cy="5150263"/>
          </a:xfrm>
        </p:spPr>
        <p:txBody>
          <a:bodyPr>
            <a:noAutofit/>
          </a:bodyPr>
          <a:lstStyle/>
          <a:p>
            <a:pPr marL="0" indent="0">
              <a:buNone/>
            </a:pPr>
            <a:r>
              <a:rPr lang="en-US" sz="1600" b="1" dirty="0"/>
              <a:t>What motivates </a:t>
            </a:r>
            <a:r>
              <a:rPr lang="en-US" sz="1600" b="1" dirty="0" err="1"/>
              <a:t>ākonga</a:t>
            </a:r>
            <a:r>
              <a:rPr lang="en-US" sz="1600" b="1" dirty="0"/>
              <a:t> to engage and persist at school? </a:t>
            </a:r>
          </a:p>
          <a:p>
            <a:pPr marL="0" indent="0">
              <a:buNone/>
            </a:pPr>
            <a:r>
              <a:rPr lang="en-US" sz="1600" dirty="0"/>
              <a:t>Are they more intrinsically, extrinsically or whānau motivated? How can you find out and use this information to drive their learning, sense of wellbeing, and academic persistence? </a:t>
            </a:r>
          </a:p>
          <a:p>
            <a:pPr marL="0" indent="0">
              <a:buNone/>
            </a:pPr>
            <a:r>
              <a:rPr lang="en-US" sz="1600" b="1" dirty="0">
                <a:solidFill>
                  <a:srgbClr val="00B050"/>
                </a:solidFill>
              </a:rPr>
              <a:t>(Mana </a:t>
            </a:r>
            <a:r>
              <a:rPr lang="en-US" sz="1600" b="1" dirty="0" err="1">
                <a:solidFill>
                  <a:srgbClr val="00B050"/>
                </a:solidFill>
              </a:rPr>
              <a:t>Whānau</a:t>
            </a:r>
            <a:r>
              <a:rPr lang="en-US" sz="1600" b="1" dirty="0">
                <a:solidFill>
                  <a:srgbClr val="00B050"/>
                </a:solidFill>
              </a:rPr>
              <a:t>, Mana </a:t>
            </a:r>
            <a:r>
              <a:rPr lang="en-US" sz="1600" b="1" dirty="0" err="1">
                <a:solidFill>
                  <a:srgbClr val="00B050"/>
                </a:solidFill>
              </a:rPr>
              <a:t>Tū</a:t>
            </a:r>
            <a:r>
              <a:rPr lang="en-US" sz="1600" b="1" dirty="0">
                <a:solidFill>
                  <a:srgbClr val="00B050"/>
                </a:solidFill>
              </a:rPr>
              <a:t>, Mana </a:t>
            </a:r>
            <a:r>
              <a:rPr lang="en-US" sz="1600" b="1" dirty="0" err="1">
                <a:solidFill>
                  <a:srgbClr val="00B050"/>
                </a:solidFill>
              </a:rPr>
              <a:t>Tangatarua</a:t>
            </a:r>
            <a:r>
              <a:rPr lang="en-US" sz="1600" b="1" dirty="0">
                <a:solidFill>
                  <a:srgbClr val="00B050"/>
                </a:solidFill>
              </a:rPr>
              <a:t>)</a:t>
            </a:r>
          </a:p>
          <a:p>
            <a:pPr marL="0" indent="0">
              <a:buNone/>
            </a:pPr>
            <a:endParaRPr lang="en-US" sz="1600" dirty="0"/>
          </a:p>
          <a:p>
            <a:pPr marL="0" indent="0">
              <a:buNone/>
            </a:pPr>
            <a:r>
              <a:rPr lang="en-US" sz="1600" b="1" dirty="0"/>
              <a:t>What are </a:t>
            </a:r>
            <a:r>
              <a:rPr lang="en-US" sz="1600" b="1" dirty="0" err="1"/>
              <a:t>ākonga</a:t>
            </a:r>
            <a:r>
              <a:rPr lang="en-US" sz="1600" b="1" dirty="0"/>
              <a:t> attitudes towards school?</a:t>
            </a:r>
          </a:p>
          <a:p>
            <a:pPr marL="0" indent="0">
              <a:buNone/>
            </a:pPr>
            <a:r>
              <a:rPr lang="en-US" sz="1600" dirty="0"/>
              <a:t>Do they they feel a sense of belonging and safety at school – and if so, where, with whom and why? How can we help </a:t>
            </a:r>
            <a:r>
              <a:rPr lang="en-US" sz="1600" dirty="0" err="1"/>
              <a:t>ākonga</a:t>
            </a:r>
            <a:r>
              <a:rPr lang="en-US" sz="1600" dirty="0"/>
              <a:t> Māori to better understand their strengths, interests and needs? How can we help them to value education, school and learning?</a:t>
            </a:r>
          </a:p>
          <a:p>
            <a:pPr marL="0" indent="0">
              <a:buNone/>
            </a:pPr>
            <a:r>
              <a:rPr lang="en-US" sz="1600" b="1" dirty="0">
                <a:solidFill>
                  <a:srgbClr val="00B050"/>
                </a:solidFill>
              </a:rPr>
              <a:t>(Mana </a:t>
            </a:r>
            <a:r>
              <a:rPr lang="en-US" sz="1600" b="1" dirty="0" err="1">
                <a:solidFill>
                  <a:srgbClr val="00B050"/>
                </a:solidFill>
              </a:rPr>
              <a:t>Whānau</a:t>
            </a:r>
            <a:r>
              <a:rPr lang="en-US" sz="1600" b="1" dirty="0">
                <a:solidFill>
                  <a:srgbClr val="00B050"/>
                </a:solidFill>
              </a:rPr>
              <a:t>, Mana </a:t>
            </a:r>
            <a:r>
              <a:rPr lang="en-US" sz="1600" b="1" dirty="0" err="1">
                <a:solidFill>
                  <a:srgbClr val="00B050"/>
                </a:solidFill>
              </a:rPr>
              <a:t>Ūkaipō</a:t>
            </a:r>
            <a:r>
              <a:rPr lang="en-US" sz="1600" b="1" dirty="0">
                <a:solidFill>
                  <a:srgbClr val="00B050"/>
                </a:solidFill>
              </a:rPr>
              <a:t>, Mana </a:t>
            </a:r>
            <a:r>
              <a:rPr lang="en-US" sz="1600" b="1" dirty="0" err="1">
                <a:solidFill>
                  <a:srgbClr val="00B050"/>
                </a:solidFill>
              </a:rPr>
              <a:t>Tū</a:t>
            </a:r>
            <a:r>
              <a:rPr lang="en-US" sz="1600" b="1" dirty="0">
                <a:solidFill>
                  <a:srgbClr val="00B050"/>
                </a:solidFill>
              </a:rPr>
              <a:t>, Mana Motuhake)</a:t>
            </a:r>
            <a:br>
              <a:rPr lang="en-US" sz="1600" b="1" dirty="0"/>
            </a:br>
            <a:br>
              <a:rPr lang="en-US" sz="1600" b="1" dirty="0"/>
            </a:br>
            <a:r>
              <a:rPr lang="en-US" sz="1600" b="1" dirty="0"/>
              <a:t>What job do </a:t>
            </a:r>
            <a:r>
              <a:rPr lang="en-US" sz="1600" b="1" dirty="0" err="1"/>
              <a:t>ākonga</a:t>
            </a:r>
            <a:r>
              <a:rPr lang="en-US" sz="1600" b="1" dirty="0"/>
              <a:t> want to do in the future?</a:t>
            </a:r>
          </a:p>
          <a:p>
            <a:pPr marL="0" indent="0">
              <a:buNone/>
            </a:pPr>
            <a:r>
              <a:rPr lang="en-US" sz="1600" dirty="0"/>
              <a:t>What future careers or future aspirations interest them?  How could you help them to think about what skills, knowledges and academic/social strengths do they need to pursue those jobs? What local role models could you engage to ‘inspire’ them in these careers?</a:t>
            </a:r>
          </a:p>
          <a:p>
            <a:pPr marL="0" indent="0">
              <a:buNone/>
            </a:pPr>
            <a:r>
              <a:rPr lang="en-US" sz="1600" b="1" dirty="0">
                <a:solidFill>
                  <a:srgbClr val="00B050"/>
                </a:solidFill>
              </a:rPr>
              <a:t>(Mana </a:t>
            </a:r>
            <a:r>
              <a:rPr lang="en-US" sz="1600" b="1" dirty="0" err="1">
                <a:solidFill>
                  <a:srgbClr val="00B050"/>
                </a:solidFill>
              </a:rPr>
              <a:t>Tū</a:t>
            </a:r>
            <a:r>
              <a:rPr lang="en-US" sz="1600" b="1" dirty="0">
                <a:solidFill>
                  <a:srgbClr val="00B050"/>
                </a:solidFill>
              </a:rPr>
              <a:t>, Mana </a:t>
            </a:r>
            <a:r>
              <a:rPr lang="en-US" sz="1600" b="1" dirty="0" err="1">
                <a:solidFill>
                  <a:srgbClr val="00B050"/>
                </a:solidFill>
              </a:rPr>
              <a:t>Ūkaipō</a:t>
            </a:r>
            <a:r>
              <a:rPr lang="en-US" sz="1600" b="1" dirty="0">
                <a:solidFill>
                  <a:srgbClr val="00B050"/>
                </a:solidFill>
              </a:rPr>
              <a:t>, Mana Motuhake, Mana </a:t>
            </a:r>
            <a:r>
              <a:rPr lang="en-US" sz="1600" b="1" dirty="0" err="1">
                <a:solidFill>
                  <a:srgbClr val="00B050"/>
                </a:solidFill>
              </a:rPr>
              <a:t>Tangatarua</a:t>
            </a:r>
            <a:r>
              <a:rPr lang="en-US" sz="1600" b="1" dirty="0">
                <a:solidFill>
                  <a:srgbClr val="00B050"/>
                </a:solidFill>
              </a:rPr>
              <a:t>)</a:t>
            </a:r>
          </a:p>
          <a:p>
            <a:pPr marL="0" indent="0">
              <a:buNone/>
            </a:pPr>
            <a:endParaRPr lang="en-US" sz="1600" dirty="0"/>
          </a:p>
          <a:p>
            <a:endParaRPr lang="en-US" sz="1600" dirty="0"/>
          </a:p>
        </p:txBody>
      </p:sp>
      <p:pic>
        <p:nvPicPr>
          <p:cNvPr id="2" name="Picture 1" descr="A red flower with green leaves&#10;&#10;Description automatically generated with medium confidence">
            <a:extLst>
              <a:ext uri="{FF2B5EF4-FFF2-40B4-BE49-F238E27FC236}">
                <a16:creationId xmlns:a16="http://schemas.microsoft.com/office/drawing/2014/main" id="{1F350679-F43B-E8BD-728B-A2EAEC24E2E6}"/>
              </a:ext>
            </a:extLst>
          </p:cNvPr>
          <p:cNvPicPr>
            <a:picLocks noChangeAspect="1"/>
          </p:cNvPicPr>
          <p:nvPr/>
        </p:nvPicPr>
        <p:blipFill rotWithShape="1">
          <a:blip r:embed="rId2"/>
          <a:srcRect r="1" b="19204"/>
          <a:stretch/>
        </p:blipFill>
        <p:spPr>
          <a:xfrm>
            <a:off x="6863787" y="0"/>
            <a:ext cx="5328213"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747258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86EE6E-A80E-DD41-82B9-84BC4E70E1B7}"/>
              </a:ext>
            </a:extLst>
          </p:cNvPr>
          <p:cNvSpPr>
            <a:spLocks noGrp="1"/>
          </p:cNvSpPr>
          <p:nvPr>
            <p:ph idx="1"/>
          </p:nvPr>
        </p:nvSpPr>
        <p:spPr>
          <a:xfrm>
            <a:off x="295275" y="1617871"/>
            <a:ext cx="11601449" cy="5073785"/>
          </a:xfrm>
          <a:ln>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2000" dirty="0"/>
              <a:t>Primary students:</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Secondary students :</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pic>
        <p:nvPicPr>
          <p:cNvPr id="5" name="Picture 4" descr="A screenshot of a cell phone&#10;&#10;Description automatically generated">
            <a:extLst>
              <a:ext uri="{FF2B5EF4-FFF2-40B4-BE49-F238E27FC236}">
                <a16:creationId xmlns:a16="http://schemas.microsoft.com/office/drawing/2014/main" id="{0046CBAC-A605-3D4D-AFC1-626F4E4D54A7}"/>
              </a:ext>
            </a:extLst>
          </p:cNvPr>
          <p:cNvPicPr>
            <a:picLocks noChangeAspect="1"/>
          </p:cNvPicPr>
          <p:nvPr/>
        </p:nvPicPr>
        <p:blipFill>
          <a:blip r:embed="rId2"/>
          <a:stretch>
            <a:fillRect/>
          </a:stretch>
        </p:blipFill>
        <p:spPr>
          <a:xfrm>
            <a:off x="970043" y="2110376"/>
            <a:ext cx="10375901" cy="1871331"/>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A9F0097A-BF27-4543-9B4D-991F3A7A18BF}"/>
              </a:ext>
            </a:extLst>
          </p:cNvPr>
          <p:cNvPicPr>
            <a:picLocks noChangeAspect="1"/>
          </p:cNvPicPr>
          <p:nvPr/>
        </p:nvPicPr>
        <p:blipFill>
          <a:blip r:embed="rId3"/>
          <a:stretch>
            <a:fillRect/>
          </a:stretch>
        </p:blipFill>
        <p:spPr>
          <a:xfrm>
            <a:off x="970043" y="4600176"/>
            <a:ext cx="10375900" cy="2131927"/>
          </a:xfrm>
          <a:prstGeom prst="rect">
            <a:avLst/>
          </a:prstGeom>
        </p:spPr>
      </p:pic>
      <p:sp>
        <p:nvSpPr>
          <p:cNvPr id="6" name="Title 5">
            <a:extLst>
              <a:ext uri="{FF2B5EF4-FFF2-40B4-BE49-F238E27FC236}">
                <a16:creationId xmlns:a16="http://schemas.microsoft.com/office/drawing/2014/main" id="{D663229B-2C63-E646-BBA7-2134B6F98633}"/>
              </a:ext>
            </a:extLst>
          </p:cNvPr>
          <p:cNvSpPr>
            <a:spLocks noGrp="1"/>
          </p:cNvSpPr>
          <p:nvPr>
            <p:ph type="title"/>
          </p:nvPr>
        </p:nvSpPr>
        <p:spPr>
          <a:xfrm>
            <a:off x="295275" y="166344"/>
            <a:ext cx="11601449" cy="1325563"/>
          </a:xfrm>
        </p:spPr>
        <p:txBody>
          <a:bodyPr>
            <a:noAutofit/>
          </a:bodyPr>
          <a:lstStyle/>
          <a:p>
            <a:pPr algn="ctr"/>
            <a:r>
              <a:rPr lang="en-US" sz="3600" b="1" dirty="0">
                <a:solidFill>
                  <a:srgbClr val="FF0000"/>
                </a:solidFill>
                <a:latin typeface="+mn-lt"/>
              </a:rPr>
              <a:t>Point of Interest</a:t>
            </a:r>
            <a:br>
              <a:rPr lang="en-US" sz="3600" b="1" dirty="0">
                <a:latin typeface="+mn-lt"/>
              </a:rPr>
            </a:br>
            <a:r>
              <a:rPr lang="en-US" sz="3600" b="1" dirty="0">
                <a:solidFill>
                  <a:schemeClr val="accent1"/>
                </a:solidFill>
                <a:latin typeface="+mn-lt"/>
              </a:rPr>
              <a:t>Familial and teaching role models are powerful in the lives of </a:t>
            </a:r>
            <a:r>
              <a:rPr lang="en-US" sz="3600" b="1" dirty="0" err="1">
                <a:solidFill>
                  <a:schemeClr val="accent1"/>
                </a:solidFill>
                <a:latin typeface="+mn-lt"/>
              </a:rPr>
              <a:t>ākonga</a:t>
            </a:r>
            <a:endParaRPr lang="en-US" sz="3600" b="1" dirty="0">
              <a:latin typeface="+mn-lt"/>
            </a:endParaRPr>
          </a:p>
        </p:txBody>
      </p:sp>
    </p:spTree>
    <p:extLst>
      <p:ext uri="{BB962C8B-B14F-4D97-AF65-F5344CB8AC3E}">
        <p14:creationId xmlns:p14="http://schemas.microsoft.com/office/powerpoint/2010/main" val="2989246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E5C9D-36BC-E343-8A5A-A1C43923E5C9}"/>
              </a:ext>
            </a:extLst>
          </p:cNvPr>
          <p:cNvSpPr>
            <a:spLocks noGrp="1"/>
          </p:cNvSpPr>
          <p:nvPr>
            <p:ph type="title"/>
          </p:nvPr>
        </p:nvSpPr>
        <p:spPr>
          <a:xfrm>
            <a:off x="4859441" y="69804"/>
            <a:ext cx="7142059" cy="1006475"/>
          </a:xfrm>
        </p:spPr>
        <p:txBody>
          <a:bodyPr/>
          <a:lstStyle/>
          <a:p>
            <a:pPr algn="ctr"/>
            <a:r>
              <a:rPr lang="en-US" b="1" dirty="0">
                <a:solidFill>
                  <a:schemeClr val="accent6">
                    <a:lumMod val="75000"/>
                  </a:schemeClr>
                </a:solidFill>
                <a:latin typeface="+mn-lt"/>
              </a:rPr>
              <a:t>He mana </a:t>
            </a:r>
            <a:r>
              <a:rPr lang="en-US" b="1" dirty="0" err="1">
                <a:solidFill>
                  <a:schemeClr val="accent6">
                    <a:lumMod val="75000"/>
                  </a:schemeClr>
                </a:solidFill>
                <a:latin typeface="+mn-lt"/>
              </a:rPr>
              <a:t>tō</a:t>
            </a:r>
            <a:r>
              <a:rPr lang="en-US" b="1" dirty="0">
                <a:solidFill>
                  <a:schemeClr val="accent6">
                    <a:lumMod val="75000"/>
                  </a:schemeClr>
                </a:solidFill>
                <a:latin typeface="+mn-lt"/>
              </a:rPr>
              <a:t> </a:t>
            </a:r>
            <a:r>
              <a:rPr lang="en-US" b="1" dirty="0" err="1">
                <a:solidFill>
                  <a:schemeClr val="accent6">
                    <a:lumMod val="75000"/>
                  </a:schemeClr>
                </a:solidFill>
                <a:latin typeface="+mn-lt"/>
              </a:rPr>
              <a:t>te</a:t>
            </a:r>
            <a:r>
              <a:rPr lang="en-US" b="1" dirty="0">
                <a:solidFill>
                  <a:schemeClr val="accent6">
                    <a:lumMod val="75000"/>
                  </a:schemeClr>
                </a:solidFill>
                <a:latin typeface="+mn-lt"/>
              </a:rPr>
              <a:t> </a:t>
            </a:r>
            <a:r>
              <a:rPr lang="en-US" b="1" dirty="0" err="1">
                <a:solidFill>
                  <a:schemeClr val="accent6">
                    <a:lumMod val="75000"/>
                  </a:schemeClr>
                </a:solidFill>
                <a:latin typeface="+mn-lt"/>
              </a:rPr>
              <a:t>tangata</a:t>
            </a:r>
            <a:endParaRPr lang="en-US" b="1" dirty="0">
              <a:solidFill>
                <a:schemeClr val="accent6">
                  <a:lumMod val="75000"/>
                </a:schemeClr>
              </a:solidFill>
              <a:latin typeface="+mn-lt"/>
            </a:endParaRPr>
          </a:p>
        </p:txBody>
      </p:sp>
      <p:sp>
        <p:nvSpPr>
          <p:cNvPr id="3" name="Content Placeholder 2">
            <a:extLst>
              <a:ext uri="{FF2B5EF4-FFF2-40B4-BE49-F238E27FC236}">
                <a16:creationId xmlns:a16="http://schemas.microsoft.com/office/drawing/2014/main" id="{9627BA2C-AEAC-554E-A7B2-BD40866CFBD4}"/>
              </a:ext>
            </a:extLst>
          </p:cNvPr>
          <p:cNvSpPr>
            <a:spLocks noGrp="1"/>
          </p:cNvSpPr>
          <p:nvPr>
            <p:ph idx="1"/>
          </p:nvPr>
        </p:nvSpPr>
        <p:spPr>
          <a:xfrm>
            <a:off x="5289630" y="938258"/>
            <a:ext cx="6816042" cy="5346700"/>
          </a:xfrm>
        </p:spPr>
        <p:txBody>
          <a:bodyPr>
            <a:noAutofit/>
          </a:bodyPr>
          <a:lstStyle/>
          <a:p>
            <a:pPr marL="0" indent="0">
              <a:lnSpc>
                <a:spcPct val="150000"/>
              </a:lnSpc>
              <a:buNone/>
            </a:pPr>
            <a:r>
              <a:rPr lang="en-US" sz="1600" dirty="0"/>
              <a:t>It is </a:t>
            </a:r>
            <a:r>
              <a:rPr lang="en-US" sz="1600" i="1" dirty="0"/>
              <a:t>mana </a:t>
            </a:r>
            <a:r>
              <a:rPr lang="en-US" sz="1600" dirty="0"/>
              <a:t>(</a:t>
            </a:r>
            <a:r>
              <a:rPr lang="en-US" sz="1600" dirty="0" err="1"/>
              <a:t>honour</a:t>
            </a:r>
            <a:r>
              <a:rPr lang="en-US" sz="1600" dirty="0"/>
              <a:t>, pride and esteem) that lies at the heart of Māori self-worth and the degree to which we feel healthy, empowered and good about ourselves</a:t>
            </a:r>
            <a:r>
              <a:rPr lang="en-NZ" sz="1600" dirty="0"/>
              <a:t> (Royal, 2006).</a:t>
            </a:r>
          </a:p>
          <a:p>
            <a:pPr marL="0" indent="0">
              <a:lnSpc>
                <a:spcPct val="150000"/>
              </a:lnSpc>
              <a:buNone/>
            </a:pPr>
            <a:r>
              <a:rPr lang="en-AU" sz="1600" dirty="0"/>
              <a:t>Mana is “a person’s influence and profound ability to impact upon, affect and positively transform the lives of others” (Dell, 2017, p.93). </a:t>
            </a:r>
            <a:r>
              <a:rPr lang="en-GB" sz="1600" dirty="0"/>
              <a:t>People who demonstrate mana add dignity to others and provide positive transformation back to communities and people. </a:t>
            </a:r>
          </a:p>
          <a:p>
            <a:pPr marL="0" indent="0">
              <a:lnSpc>
                <a:spcPct val="150000"/>
              </a:lnSpc>
              <a:buNone/>
            </a:pPr>
            <a:r>
              <a:rPr lang="en-US" sz="1600" dirty="0"/>
              <a:t>Mana </a:t>
            </a:r>
            <a:r>
              <a:rPr lang="en-US" sz="1600" dirty="0" err="1"/>
              <a:t>tangata</a:t>
            </a:r>
            <a:r>
              <a:rPr lang="en-US" sz="1600" dirty="0"/>
              <a:t>, or a secure sense of mana, can influence our thoughts and </a:t>
            </a:r>
            <a:r>
              <a:rPr lang="en-US" sz="1600" dirty="0" err="1"/>
              <a:t>behaviours</a:t>
            </a:r>
            <a:r>
              <a:rPr lang="en-US" sz="1600" dirty="0"/>
              <a:t>, enabling us to act purposefully in the world to achieve our goals and aspirations</a:t>
            </a:r>
            <a:r>
              <a:rPr lang="en-NZ" sz="1600" dirty="0">
                <a:effectLst/>
              </a:rPr>
              <a:t> </a:t>
            </a:r>
            <a:endParaRPr lang="en-GB" sz="1600" dirty="0"/>
          </a:p>
          <a:p>
            <a:pPr marL="0" indent="0" algn="ctr">
              <a:lnSpc>
                <a:spcPct val="150000"/>
              </a:lnSpc>
              <a:buNone/>
            </a:pPr>
            <a:r>
              <a:rPr lang="en-GB" sz="1600" b="1" dirty="0">
                <a:solidFill>
                  <a:schemeClr val="accent6"/>
                </a:solidFill>
              </a:rPr>
              <a:t>A sample question for </a:t>
            </a:r>
            <a:r>
              <a:rPr lang="en-GB" sz="1600" b="1" dirty="0" err="1">
                <a:solidFill>
                  <a:schemeClr val="accent6"/>
                </a:solidFill>
              </a:rPr>
              <a:t>ākonga</a:t>
            </a:r>
            <a:r>
              <a:rPr lang="en-GB" sz="1600" b="1" dirty="0">
                <a:solidFill>
                  <a:schemeClr val="accent6"/>
                </a:solidFill>
              </a:rPr>
              <a:t>:</a:t>
            </a:r>
          </a:p>
          <a:p>
            <a:pPr marL="0" indent="0" algn="ctr">
              <a:lnSpc>
                <a:spcPct val="150000"/>
              </a:lnSpc>
              <a:buNone/>
            </a:pPr>
            <a:r>
              <a:rPr lang="en-GB" sz="1600" b="1" dirty="0">
                <a:solidFill>
                  <a:schemeClr val="accent6"/>
                </a:solidFill>
              </a:rPr>
              <a:t>Identify someone you think has mana. How do they positively transform the lives of others around them?  </a:t>
            </a:r>
            <a:endParaRPr lang="en-US" sz="1600" b="1" i="1" dirty="0">
              <a:solidFill>
                <a:schemeClr val="accent6"/>
              </a:solidFill>
            </a:endParaRPr>
          </a:p>
        </p:txBody>
      </p:sp>
      <p:pic>
        <p:nvPicPr>
          <p:cNvPr id="6" name="Picture 5">
            <a:extLst>
              <a:ext uri="{FF2B5EF4-FFF2-40B4-BE49-F238E27FC236}">
                <a16:creationId xmlns:a16="http://schemas.microsoft.com/office/drawing/2014/main" id="{6786C034-2F13-10E6-90D2-D0C8A017F1B7}"/>
              </a:ext>
            </a:extLst>
          </p:cNvPr>
          <p:cNvPicPr>
            <a:picLocks noChangeAspect="1"/>
          </p:cNvPicPr>
          <p:nvPr/>
        </p:nvPicPr>
        <p:blipFill>
          <a:blip r:embed="rId2"/>
          <a:stretch>
            <a:fillRect/>
          </a:stretch>
        </p:blipFill>
        <p:spPr>
          <a:xfrm>
            <a:off x="190500" y="231494"/>
            <a:ext cx="4782135" cy="6470248"/>
          </a:xfrm>
          <a:prstGeom prst="rect">
            <a:avLst/>
          </a:prstGeom>
        </p:spPr>
      </p:pic>
    </p:spTree>
    <p:extLst>
      <p:ext uri="{BB962C8B-B14F-4D97-AF65-F5344CB8AC3E}">
        <p14:creationId xmlns:p14="http://schemas.microsoft.com/office/powerpoint/2010/main" val="2904572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9FEAD-C36A-4C99-A5D0-C9CEA4889EFE}"/>
              </a:ext>
            </a:extLst>
          </p:cNvPr>
          <p:cNvSpPr>
            <a:spLocks noGrp="1"/>
          </p:cNvSpPr>
          <p:nvPr>
            <p:ph type="body" sz="quarter" idx="10"/>
          </p:nvPr>
        </p:nvSpPr>
        <p:spPr>
          <a:xfrm>
            <a:off x="324466" y="981242"/>
            <a:ext cx="11577482" cy="5375108"/>
          </a:xfrm>
        </p:spPr>
        <p:txBody>
          <a:bodyPr>
            <a:normAutofit fontScale="55000" lnSpcReduction="20000"/>
          </a:bodyPr>
          <a:lstStyle/>
          <a:p>
            <a:endParaRPr lang="en-NZ" sz="3800" dirty="0"/>
          </a:p>
          <a:p>
            <a:r>
              <a:rPr lang="en-US" sz="3400" dirty="0"/>
              <a:t>The data shows that role models are influential in the life of </a:t>
            </a:r>
            <a:r>
              <a:rPr lang="en-US" sz="3400" dirty="0" err="1"/>
              <a:t>ākonga</a:t>
            </a:r>
            <a:r>
              <a:rPr lang="en-US" sz="3400" dirty="0"/>
              <a:t> Māori. They: </a:t>
            </a:r>
          </a:p>
          <a:p>
            <a:pPr lvl="0"/>
            <a:endParaRPr lang="en-NZ" sz="3400" dirty="0"/>
          </a:p>
          <a:p>
            <a:pPr marL="457200" lvl="0" indent="-457200">
              <a:buFont typeface="Arial" panose="020B0604020202020204" pitchFamily="34" charset="0"/>
              <a:buChar char="•"/>
            </a:pPr>
            <a:r>
              <a:rPr lang="en-US" sz="3400" dirty="0"/>
              <a:t>act as </a:t>
            </a:r>
            <a:r>
              <a:rPr lang="en-US" sz="3400" b="1" dirty="0"/>
              <a:t>behavioral models </a:t>
            </a:r>
            <a:r>
              <a:rPr lang="en-US" sz="3400" dirty="0"/>
              <a:t>(they show us how to perform a skill or achieve a goal),</a:t>
            </a:r>
            <a:endParaRPr lang="en-NZ" sz="3400" dirty="0"/>
          </a:p>
          <a:p>
            <a:pPr marL="457200" lvl="0" indent="-457200">
              <a:buFont typeface="Arial" panose="020B0604020202020204" pitchFamily="34" charset="0"/>
              <a:buChar char="•"/>
            </a:pPr>
            <a:r>
              <a:rPr lang="en-US" sz="3400" dirty="0"/>
              <a:t>represent the </a:t>
            </a:r>
            <a:r>
              <a:rPr lang="en-US" sz="3400" b="1" dirty="0"/>
              <a:t>possible</a:t>
            </a:r>
            <a:r>
              <a:rPr lang="en-US" sz="3400" dirty="0"/>
              <a:t> (they show us that they goal is attainable – “I can do this, so you can too”),</a:t>
            </a:r>
            <a:endParaRPr lang="en-NZ" sz="3400" dirty="0"/>
          </a:p>
          <a:p>
            <a:pPr marL="457200" lvl="0" indent="-457200">
              <a:buFont typeface="Arial" panose="020B0604020202020204" pitchFamily="34" charset="0"/>
              <a:buChar char="•"/>
            </a:pPr>
            <a:r>
              <a:rPr lang="en-US" sz="3400" dirty="0"/>
              <a:t>are </a:t>
            </a:r>
            <a:r>
              <a:rPr lang="en-US" sz="3400" b="1" dirty="0"/>
              <a:t>inspirational</a:t>
            </a:r>
            <a:r>
              <a:rPr lang="en-US" sz="3400" dirty="0"/>
              <a:t> (they motivate us to set aspirational goals and be courageous)</a:t>
            </a:r>
            <a:endParaRPr lang="en-NZ" sz="3400" dirty="0"/>
          </a:p>
          <a:p>
            <a:pPr marL="457200" lvl="0" indent="-457200">
              <a:buFont typeface="Arial" panose="020B0604020202020204" pitchFamily="34" charset="0"/>
              <a:buChar char="•"/>
            </a:pPr>
            <a:r>
              <a:rPr lang="en-US" sz="3400" dirty="0"/>
              <a:t>demonstrate </a:t>
            </a:r>
            <a:r>
              <a:rPr lang="en-US" sz="3400" b="1" dirty="0"/>
              <a:t>the ‘right’ way to do things </a:t>
            </a:r>
            <a:r>
              <a:rPr lang="en-US" sz="3400" dirty="0"/>
              <a:t>(in line with whānau, iwi, community, church values – such as humility, reciprocity, mana-enhancing interactions, service ethic, relational)</a:t>
            </a:r>
            <a:endParaRPr lang="en-NZ" sz="3400" dirty="0"/>
          </a:p>
          <a:p>
            <a:pPr marL="457200" lvl="0" indent="-457200">
              <a:buFont typeface="Arial" panose="020B0604020202020204" pitchFamily="34" charset="0"/>
              <a:buChar char="•"/>
            </a:pPr>
            <a:r>
              <a:rPr lang="en-US" sz="3400" b="1" dirty="0"/>
              <a:t>influence self- stereotyping </a:t>
            </a:r>
            <a:r>
              <a:rPr lang="en-US" sz="3400" dirty="0"/>
              <a:t>(through either decreasing the impact of negative stereotypes or increasing the influence of positive self-stereotyping) </a:t>
            </a:r>
            <a:endParaRPr lang="en-NZ" sz="3400" dirty="0"/>
          </a:p>
          <a:p>
            <a:endParaRPr lang="en-US" sz="3400" dirty="0"/>
          </a:p>
          <a:p>
            <a:r>
              <a:rPr lang="en-US" sz="3400" dirty="0"/>
              <a:t>In addition, the data shows that </a:t>
            </a:r>
            <a:r>
              <a:rPr lang="en-US" sz="3400" dirty="0" err="1"/>
              <a:t>ākonga</a:t>
            </a:r>
            <a:r>
              <a:rPr lang="en-US" sz="3400" dirty="0"/>
              <a:t> Māori show less interest in, and decide against participating in, fields where Māori are under-represented – but this appears to be more of a motivational issue than a performance issue. In essence, </a:t>
            </a:r>
            <a:r>
              <a:rPr lang="en-US" sz="3400" b="1" dirty="0"/>
              <a:t>they can’t aspire to be what they can’t see. </a:t>
            </a:r>
            <a:endParaRPr lang="en-NZ" b="1" dirty="0"/>
          </a:p>
        </p:txBody>
      </p:sp>
      <p:sp>
        <p:nvSpPr>
          <p:cNvPr id="6" name="Title 2">
            <a:extLst>
              <a:ext uri="{FF2B5EF4-FFF2-40B4-BE49-F238E27FC236}">
                <a16:creationId xmlns:a16="http://schemas.microsoft.com/office/drawing/2014/main" id="{17FC32DB-1B69-AE4C-9363-A64DB258E29E}"/>
              </a:ext>
            </a:extLst>
          </p:cNvPr>
          <p:cNvSpPr txBox="1">
            <a:spLocks/>
          </p:cNvSpPr>
          <p:nvPr/>
        </p:nvSpPr>
        <p:spPr>
          <a:xfrm>
            <a:off x="279400" y="263649"/>
            <a:ext cx="11742270" cy="7175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009AC7"/>
                </a:solidFill>
                <a:latin typeface="Verdana"/>
                <a:ea typeface="+mj-ea"/>
                <a:cs typeface="Verdana"/>
              </a:defRPr>
            </a:lvl1pPr>
          </a:lstStyle>
          <a:p>
            <a:pPr algn="ctr"/>
            <a:r>
              <a:rPr lang="en-NZ" sz="2800" dirty="0"/>
              <a:t>Positive role models</a:t>
            </a:r>
          </a:p>
        </p:txBody>
      </p:sp>
    </p:spTree>
    <p:extLst>
      <p:ext uri="{BB962C8B-B14F-4D97-AF65-F5344CB8AC3E}">
        <p14:creationId xmlns:p14="http://schemas.microsoft.com/office/powerpoint/2010/main" val="3761386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F194BB-5BCF-4ED4-9078-176971D95F1F}"/>
              </a:ext>
            </a:extLst>
          </p:cNvPr>
          <p:cNvSpPr>
            <a:spLocks noGrp="1"/>
          </p:cNvSpPr>
          <p:nvPr>
            <p:ph type="body" idx="1"/>
          </p:nvPr>
        </p:nvSpPr>
        <p:spPr>
          <a:xfrm>
            <a:off x="851363" y="1173985"/>
            <a:ext cx="2331976" cy="554045"/>
          </a:xfrm>
        </p:spPr>
        <p:txBody>
          <a:bodyPr/>
          <a:lstStyle/>
          <a:p>
            <a:r>
              <a:rPr lang="en-US" dirty="0" err="1"/>
              <a:t>Pākeha</a:t>
            </a:r>
            <a:r>
              <a:rPr lang="en-US" dirty="0"/>
              <a:t> students</a:t>
            </a:r>
          </a:p>
        </p:txBody>
      </p:sp>
      <p:pic>
        <p:nvPicPr>
          <p:cNvPr id="12" name="Content Placeholder 11" descr="Graphical user interface&#10;&#10;Description automatically generated with medium confidence">
            <a:extLst>
              <a:ext uri="{FF2B5EF4-FFF2-40B4-BE49-F238E27FC236}">
                <a16:creationId xmlns:a16="http://schemas.microsoft.com/office/drawing/2014/main" id="{DD264E9D-8437-A1C9-5120-B9A0F28BD54C}"/>
              </a:ext>
            </a:extLst>
          </p:cNvPr>
          <p:cNvPicPr>
            <a:picLocks noGrp="1" noChangeAspect="1"/>
          </p:cNvPicPr>
          <p:nvPr>
            <p:ph sz="half" idx="2"/>
          </p:nvPr>
        </p:nvPicPr>
        <p:blipFill>
          <a:blip r:embed="rId2"/>
          <a:stretch>
            <a:fillRect/>
          </a:stretch>
        </p:blipFill>
        <p:spPr>
          <a:xfrm>
            <a:off x="347242" y="1863522"/>
            <a:ext cx="3492174" cy="4820697"/>
          </a:xfrm>
        </p:spPr>
      </p:pic>
      <p:sp>
        <p:nvSpPr>
          <p:cNvPr id="5" name="Text Placeholder 4">
            <a:extLst>
              <a:ext uri="{FF2B5EF4-FFF2-40B4-BE49-F238E27FC236}">
                <a16:creationId xmlns:a16="http://schemas.microsoft.com/office/drawing/2014/main" id="{2BC66303-793B-0F0F-865C-DA820E696055}"/>
              </a:ext>
            </a:extLst>
          </p:cNvPr>
          <p:cNvSpPr>
            <a:spLocks noGrp="1"/>
          </p:cNvSpPr>
          <p:nvPr>
            <p:ph type="body" sz="quarter" idx="3"/>
          </p:nvPr>
        </p:nvSpPr>
        <p:spPr>
          <a:xfrm>
            <a:off x="8866208" y="1133594"/>
            <a:ext cx="2474429" cy="554045"/>
          </a:xfrm>
        </p:spPr>
        <p:txBody>
          <a:bodyPr/>
          <a:lstStyle/>
          <a:p>
            <a:r>
              <a:rPr lang="en-US" dirty="0"/>
              <a:t>Pacific students</a:t>
            </a:r>
          </a:p>
        </p:txBody>
      </p:sp>
      <p:pic>
        <p:nvPicPr>
          <p:cNvPr id="14" name="Content Placeholder 13" descr="A picture containing graphical user interface&#10;&#10;Description automatically generated">
            <a:extLst>
              <a:ext uri="{FF2B5EF4-FFF2-40B4-BE49-F238E27FC236}">
                <a16:creationId xmlns:a16="http://schemas.microsoft.com/office/drawing/2014/main" id="{B91A026A-54A3-42B2-90D2-7D2097A5B3EE}"/>
              </a:ext>
            </a:extLst>
          </p:cNvPr>
          <p:cNvPicPr>
            <a:picLocks noGrp="1" noChangeAspect="1"/>
          </p:cNvPicPr>
          <p:nvPr>
            <p:ph sz="quarter" idx="4"/>
          </p:nvPr>
        </p:nvPicPr>
        <p:blipFill>
          <a:blip r:embed="rId3"/>
          <a:stretch>
            <a:fillRect/>
          </a:stretch>
        </p:blipFill>
        <p:spPr>
          <a:xfrm>
            <a:off x="4153061" y="1863522"/>
            <a:ext cx="3640558" cy="4820697"/>
          </a:xfrm>
        </p:spPr>
      </p:pic>
      <p:sp>
        <p:nvSpPr>
          <p:cNvPr id="7" name="Text Placeholder 4">
            <a:extLst>
              <a:ext uri="{FF2B5EF4-FFF2-40B4-BE49-F238E27FC236}">
                <a16:creationId xmlns:a16="http://schemas.microsoft.com/office/drawing/2014/main" id="{FE8F649F-37A4-418A-435B-52FCFD53640C}"/>
              </a:ext>
            </a:extLst>
          </p:cNvPr>
          <p:cNvSpPr txBox="1">
            <a:spLocks/>
          </p:cNvSpPr>
          <p:nvPr/>
        </p:nvSpPr>
        <p:spPr>
          <a:xfrm>
            <a:off x="4826642" y="1162893"/>
            <a:ext cx="2884649" cy="55404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Māori students</a:t>
            </a:r>
          </a:p>
        </p:txBody>
      </p:sp>
      <p:sp>
        <p:nvSpPr>
          <p:cNvPr id="10" name="Title 5">
            <a:extLst>
              <a:ext uri="{FF2B5EF4-FFF2-40B4-BE49-F238E27FC236}">
                <a16:creationId xmlns:a16="http://schemas.microsoft.com/office/drawing/2014/main" id="{E6126E8A-2C0D-E08C-5C53-0B19E8EA8A82}"/>
              </a:ext>
            </a:extLst>
          </p:cNvPr>
          <p:cNvSpPr>
            <a:spLocks noGrp="1"/>
          </p:cNvSpPr>
          <p:nvPr>
            <p:ph type="title"/>
          </p:nvPr>
        </p:nvSpPr>
        <p:spPr>
          <a:xfrm>
            <a:off x="825037" y="173780"/>
            <a:ext cx="10515600" cy="989113"/>
          </a:xfrm>
        </p:spPr>
        <p:txBody>
          <a:bodyPr>
            <a:normAutofit fontScale="90000"/>
          </a:bodyPr>
          <a:lstStyle/>
          <a:p>
            <a:pPr algn="ctr"/>
            <a:r>
              <a:rPr lang="en-US" sz="3600" b="1" dirty="0">
                <a:solidFill>
                  <a:srgbClr val="FF0000"/>
                </a:solidFill>
                <a:latin typeface="+mn-lt"/>
              </a:rPr>
              <a:t>Point of Interest</a:t>
            </a:r>
            <a:br>
              <a:rPr lang="en-US" sz="3600" b="1" dirty="0">
                <a:latin typeface="+mn-lt"/>
              </a:rPr>
            </a:br>
            <a:r>
              <a:rPr lang="en-US" sz="3600" b="1" dirty="0">
                <a:solidFill>
                  <a:schemeClr val="accent1"/>
                </a:solidFill>
                <a:latin typeface="+mn-lt"/>
              </a:rPr>
              <a:t>Pākehā cultural pride decreases as students get older</a:t>
            </a:r>
            <a:endParaRPr lang="en-US" sz="3600" b="1" dirty="0">
              <a:latin typeface="+mn-lt"/>
            </a:endParaRPr>
          </a:p>
        </p:txBody>
      </p:sp>
      <p:pic>
        <p:nvPicPr>
          <p:cNvPr id="31" name="Picture 30" descr="A picture containing treemap chart&#10;&#10;Description automatically generated">
            <a:extLst>
              <a:ext uri="{FF2B5EF4-FFF2-40B4-BE49-F238E27FC236}">
                <a16:creationId xmlns:a16="http://schemas.microsoft.com/office/drawing/2014/main" id="{D478AE60-3A10-7829-A151-3403C786BFEF}"/>
              </a:ext>
            </a:extLst>
          </p:cNvPr>
          <p:cNvPicPr>
            <a:picLocks noChangeAspect="1"/>
          </p:cNvPicPr>
          <p:nvPr/>
        </p:nvPicPr>
        <p:blipFill>
          <a:blip r:embed="rId4"/>
          <a:stretch>
            <a:fillRect/>
          </a:stretch>
        </p:blipFill>
        <p:spPr>
          <a:xfrm>
            <a:off x="7988943" y="1863522"/>
            <a:ext cx="4038600" cy="4820697"/>
          </a:xfrm>
          <a:prstGeom prst="rect">
            <a:avLst/>
          </a:prstGeom>
        </p:spPr>
      </p:pic>
    </p:spTree>
    <p:extLst>
      <p:ext uri="{BB962C8B-B14F-4D97-AF65-F5344CB8AC3E}">
        <p14:creationId xmlns:p14="http://schemas.microsoft.com/office/powerpoint/2010/main" val="178609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86EE6E-A80E-DD41-82B9-84BC4E70E1B7}"/>
              </a:ext>
            </a:extLst>
          </p:cNvPr>
          <p:cNvSpPr>
            <a:spLocks noGrp="1"/>
          </p:cNvSpPr>
          <p:nvPr>
            <p:ph idx="1"/>
          </p:nvPr>
        </p:nvSpPr>
        <p:spPr>
          <a:xfrm>
            <a:off x="123826" y="1956163"/>
            <a:ext cx="11944349" cy="4901837"/>
          </a:xfrm>
          <a:ln>
            <a:noFill/>
          </a:ln>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0" indent="0" algn="ctr">
              <a:lnSpc>
                <a:spcPct val="170000"/>
              </a:lnSpc>
              <a:buNone/>
            </a:pPr>
            <a:r>
              <a:rPr lang="en-US" sz="2100" i="1" dirty="0"/>
              <a:t>“</a:t>
            </a:r>
            <a:r>
              <a:rPr lang="en-US" sz="2100" i="1" dirty="0" err="1"/>
              <a:t>na</a:t>
            </a:r>
            <a:r>
              <a:rPr lang="en-US" sz="2100" i="1" dirty="0"/>
              <a:t>”  		 “I don’t know”   		“we have no culture”   	“This question is ridiculous”</a:t>
            </a:r>
          </a:p>
          <a:p>
            <a:pPr marL="0" indent="0" algn="ctr">
              <a:lnSpc>
                <a:spcPct val="170000"/>
              </a:lnSpc>
              <a:buNone/>
            </a:pPr>
            <a:r>
              <a:rPr lang="en-US" sz="2100" i="1" dirty="0"/>
              <a:t>“Nothing at the moment - she feels this is an embarrassing time to be European”</a:t>
            </a:r>
          </a:p>
          <a:p>
            <a:pPr marL="0" indent="0" algn="ctr">
              <a:lnSpc>
                <a:spcPct val="170000"/>
              </a:lnSpc>
              <a:buNone/>
            </a:pPr>
            <a:r>
              <a:rPr lang="en-US" sz="2100" i="1" dirty="0"/>
              <a:t>“This is hard for me to answer as Pākehā. I honestly don't know”</a:t>
            </a:r>
          </a:p>
          <a:p>
            <a:pPr marL="0" indent="0" algn="ctr">
              <a:lnSpc>
                <a:spcPct val="170000"/>
              </a:lnSpc>
              <a:buNone/>
            </a:pPr>
            <a:r>
              <a:rPr lang="en-US" sz="2100" i="1" dirty="0"/>
              <a:t>“Cultural identity not important to us. All ethnicity should be equal”</a:t>
            </a:r>
          </a:p>
          <a:p>
            <a:pPr marL="0" indent="0" algn="ctr">
              <a:buNone/>
            </a:pPr>
            <a:endParaRPr lang="en-US" sz="2000" i="1" dirty="0"/>
          </a:p>
          <a:p>
            <a:pPr marL="0" indent="0" algn="ctr">
              <a:buNone/>
            </a:pPr>
            <a:r>
              <a:rPr lang="en-US" sz="2100" i="1" dirty="0"/>
              <a:t>“I think being white European, we’re not really encouraged by society to be proud of our cultural identity in New Zealand”</a:t>
            </a:r>
          </a:p>
          <a:p>
            <a:pPr marL="0" indent="0" algn="ctr">
              <a:buNone/>
            </a:pPr>
            <a:endParaRPr lang="en-US" sz="2100" i="1" dirty="0"/>
          </a:p>
          <a:p>
            <a:pPr marL="0" indent="0" algn="ctr">
              <a:buNone/>
            </a:pPr>
            <a:r>
              <a:rPr lang="en-US" sz="2100" i="1" dirty="0"/>
              <a:t>“the background is the past…my children think of the future”</a:t>
            </a:r>
          </a:p>
          <a:p>
            <a:pPr marL="0" indent="0" algn="ctr">
              <a:buNone/>
            </a:pPr>
            <a:endParaRPr lang="en-US" sz="2100" i="1" dirty="0"/>
          </a:p>
          <a:p>
            <a:pPr marL="0" indent="0" algn="ctr">
              <a:buNone/>
            </a:pPr>
            <a:r>
              <a:rPr lang="en-US" sz="2100" i="1" dirty="0"/>
              <a:t>“As white, middle class New Zealanders I don't feel our culture is embraced at all.  We are so busy being diverse that it's almost shameful to be white working class.  We are not allowed to be proud in my opinion”</a:t>
            </a:r>
          </a:p>
          <a:p>
            <a:pPr marL="0" indent="0" algn="ctr">
              <a:buNone/>
            </a:pPr>
            <a:endParaRPr lang="en-US" sz="2100" i="1" dirty="0"/>
          </a:p>
          <a:p>
            <a:pPr marL="0" indent="0" algn="ctr">
              <a:buNone/>
            </a:pPr>
            <a:r>
              <a:rPr lang="en-US" sz="2100" i="1" dirty="0"/>
              <a:t>“I find </a:t>
            </a:r>
            <a:r>
              <a:rPr lang="en-US" sz="2100" i="1" dirty="0" err="1"/>
              <a:t>pakeha</a:t>
            </a:r>
            <a:r>
              <a:rPr lang="en-US" sz="2100" i="1" dirty="0"/>
              <a:t> in </a:t>
            </a:r>
            <a:r>
              <a:rPr lang="en-US" sz="2100" i="1" dirty="0" err="1"/>
              <a:t>nz</a:t>
            </a:r>
            <a:r>
              <a:rPr lang="en-US" sz="2100" i="1" dirty="0"/>
              <a:t> </a:t>
            </a:r>
            <a:r>
              <a:rPr lang="en-US" sz="2100" i="1" dirty="0" err="1"/>
              <a:t>dont</a:t>
            </a:r>
            <a:r>
              <a:rPr lang="en-US" sz="2100" i="1" dirty="0"/>
              <a:t> have much ethnic or cultural  background due to the focus of other cultures in </a:t>
            </a:r>
            <a:r>
              <a:rPr lang="en-US" sz="2100" i="1" dirty="0" err="1"/>
              <a:t>nz</a:t>
            </a:r>
            <a:r>
              <a:rPr lang="en-US" sz="2100" i="1" dirty="0"/>
              <a:t>”</a:t>
            </a:r>
          </a:p>
        </p:txBody>
      </p:sp>
      <p:sp>
        <p:nvSpPr>
          <p:cNvPr id="5" name="Title 4">
            <a:extLst>
              <a:ext uri="{FF2B5EF4-FFF2-40B4-BE49-F238E27FC236}">
                <a16:creationId xmlns:a16="http://schemas.microsoft.com/office/drawing/2014/main" id="{3740731A-82DE-7149-ABF9-F8F77A744056}"/>
              </a:ext>
            </a:extLst>
          </p:cNvPr>
          <p:cNvSpPr>
            <a:spLocks noGrp="1"/>
          </p:cNvSpPr>
          <p:nvPr>
            <p:ph type="title"/>
          </p:nvPr>
        </p:nvSpPr>
        <p:spPr>
          <a:xfrm>
            <a:off x="123826" y="195943"/>
            <a:ext cx="11944348" cy="1325563"/>
          </a:xfrm>
        </p:spPr>
        <p:txBody>
          <a:bodyPr>
            <a:noAutofit/>
          </a:bodyPr>
          <a:lstStyle/>
          <a:p>
            <a:pPr algn="ctr"/>
            <a:r>
              <a:rPr lang="en-US" sz="3600" b="1" dirty="0">
                <a:solidFill>
                  <a:srgbClr val="FF0000"/>
                </a:solidFill>
                <a:latin typeface="+mn-lt"/>
              </a:rPr>
              <a:t>Point of Interest</a:t>
            </a:r>
            <a:br>
              <a:rPr lang="en-US" sz="3600" b="1" dirty="0">
                <a:latin typeface="+mn-lt"/>
              </a:rPr>
            </a:br>
            <a:r>
              <a:rPr lang="en-US" sz="3600" b="1" dirty="0">
                <a:solidFill>
                  <a:schemeClr val="accent1"/>
                </a:solidFill>
                <a:latin typeface="+mn-lt"/>
              </a:rPr>
              <a:t>34% of the parents of Pākehā children could/would not identify a positive aspect of their child’s cultural identity</a:t>
            </a:r>
            <a:endParaRPr lang="en-US" sz="3600" b="1" dirty="0">
              <a:latin typeface="+mn-lt"/>
            </a:endParaRPr>
          </a:p>
        </p:txBody>
      </p:sp>
    </p:spTree>
    <p:extLst>
      <p:ext uri="{BB962C8B-B14F-4D97-AF65-F5344CB8AC3E}">
        <p14:creationId xmlns:p14="http://schemas.microsoft.com/office/powerpoint/2010/main" val="1158770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9FEAD-C36A-4C99-A5D0-C9CEA4889EFE}"/>
              </a:ext>
            </a:extLst>
          </p:cNvPr>
          <p:cNvSpPr>
            <a:spLocks noGrp="1"/>
          </p:cNvSpPr>
          <p:nvPr>
            <p:ph type="body" sz="quarter" idx="10"/>
          </p:nvPr>
        </p:nvSpPr>
        <p:spPr>
          <a:xfrm>
            <a:off x="324466" y="981242"/>
            <a:ext cx="11577482" cy="5375108"/>
          </a:xfrm>
        </p:spPr>
        <p:txBody>
          <a:bodyPr>
            <a:normAutofit fontScale="25000" lnSpcReduction="20000"/>
          </a:bodyPr>
          <a:lstStyle/>
          <a:p>
            <a:endParaRPr lang="en-NZ" sz="8000" dirty="0"/>
          </a:p>
          <a:p>
            <a:pPr>
              <a:lnSpc>
                <a:spcPct val="170000"/>
              </a:lnSpc>
            </a:pPr>
            <a:r>
              <a:rPr lang="en-US" sz="11200" dirty="0">
                <a:latin typeface="Calibri" panose="020F0502020204030204" pitchFamily="34" charset="0"/>
                <a:cs typeface="Calibri" panose="020F0502020204030204" pitchFamily="34" charset="0"/>
              </a:rPr>
              <a:t>Maintaining cultural pride and connection in the everchanging national context requires </a:t>
            </a:r>
            <a:r>
              <a:rPr lang="en-US" sz="11200" b="1" dirty="0">
                <a:latin typeface="Calibri" panose="020F0502020204030204" pitchFamily="34" charset="0"/>
                <a:cs typeface="Calibri" panose="020F0502020204030204" pitchFamily="34" charset="0"/>
              </a:rPr>
              <a:t>all</a:t>
            </a:r>
            <a:r>
              <a:rPr lang="en-US" sz="11200" dirty="0">
                <a:latin typeface="Calibri" panose="020F0502020204030204" pitchFamily="34" charset="0"/>
                <a:cs typeface="Calibri" panose="020F0502020204030204" pitchFamily="34" charset="0"/>
              </a:rPr>
              <a:t> students to know who they are, how they belong, and how they relate to other groups of people in this place. We must ensure they feel proud of who they are, where they come from and what their culture has to offer the world. As the world around them diversifies, it will become more important to </a:t>
            </a:r>
            <a:r>
              <a:rPr lang="mi-NZ" sz="11200" dirty="0">
                <a:latin typeface="Calibri" panose="020F0502020204030204" pitchFamily="34" charset="0"/>
                <a:cs typeface="Calibri" panose="020F0502020204030204" pitchFamily="34" charset="0"/>
              </a:rPr>
              <a:t>be aware of the</a:t>
            </a:r>
            <a:r>
              <a:rPr lang="en-GB" sz="11200" dirty="0">
                <a:latin typeface="Calibri" panose="020F0502020204030204" pitchFamily="34" charset="0"/>
                <a:cs typeface="Calibri" panose="020F0502020204030204" pitchFamily="34" charset="0"/>
              </a:rPr>
              <a:t> values and practices of our own culture/s. We also need all students (but particularly Pākehā students) to have an appreciation and willingness to learn about other cultures. </a:t>
            </a:r>
            <a:endParaRPr lang="en-NZ" sz="11200" dirty="0">
              <a:latin typeface="Calibri" panose="020F0502020204030204" pitchFamily="34" charset="0"/>
              <a:cs typeface="Calibri" panose="020F0502020204030204" pitchFamily="34" charset="0"/>
            </a:endParaRPr>
          </a:p>
          <a:p>
            <a:pPr lvl="0"/>
            <a:endParaRPr lang="en-GB" sz="8000" b="1" dirty="0"/>
          </a:p>
          <a:p>
            <a:pPr lvl="0"/>
            <a:endParaRPr lang="en-NZ" sz="8000" dirty="0"/>
          </a:p>
          <a:p>
            <a:endParaRPr lang="en-NZ" sz="3800" dirty="0"/>
          </a:p>
          <a:p>
            <a:r>
              <a:rPr lang="en-NZ" sz="3600" dirty="0"/>
              <a:t> </a:t>
            </a:r>
          </a:p>
          <a:p>
            <a:endParaRPr lang="en-NZ" dirty="0"/>
          </a:p>
        </p:txBody>
      </p:sp>
      <p:sp>
        <p:nvSpPr>
          <p:cNvPr id="6" name="Title 2">
            <a:extLst>
              <a:ext uri="{FF2B5EF4-FFF2-40B4-BE49-F238E27FC236}">
                <a16:creationId xmlns:a16="http://schemas.microsoft.com/office/drawing/2014/main" id="{F464D814-43A5-A943-89AE-DCD0F949C55A}"/>
              </a:ext>
            </a:extLst>
          </p:cNvPr>
          <p:cNvSpPr>
            <a:spLocks noGrp="1"/>
          </p:cNvSpPr>
          <p:nvPr>
            <p:ph type="title"/>
          </p:nvPr>
        </p:nvSpPr>
        <p:spPr>
          <a:xfrm>
            <a:off x="279400" y="263649"/>
            <a:ext cx="11742270" cy="717593"/>
          </a:xfrm>
        </p:spPr>
        <p:txBody>
          <a:bodyPr>
            <a:noAutofit/>
          </a:bodyPr>
          <a:lstStyle/>
          <a:p>
            <a:pPr algn="ctr"/>
            <a:r>
              <a:rPr lang="en-NZ" sz="3200" dirty="0"/>
              <a:t>Building cultural efficacy</a:t>
            </a:r>
          </a:p>
        </p:txBody>
      </p:sp>
    </p:spTree>
    <p:extLst>
      <p:ext uri="{BB962C8B-B14F-4D97-AF65-F5344CB8AC3E}">
        <p14:creationId xmlns:p14="http://schemas.microsoft.com/office/powerpoint/2010/main" val="2778376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5915CB9-68BB-4700-B942-9058F4238DD0}"/>
              </a:ext>
            </a:extLst>
          </p:cNvPr>
          <p:cNvSpPr>
            <a:spLocks noGrp="1"/>
          </p:cNvSpPr>
          <p:nvPr>
            <p:ph type="title"/>
          </p:nvPr>
        </p:nvSpPr>
        <p:spPr>
          <a:xfrm>
            <a:off x="321043" y="112891"/>
            <a:ext cx="5962785" cy="1807305"/>
          </a:xfrm>
        </p:spPr>
        <p:txBody>
          <a:bodyPr>
            <a:normAutofit/>
          </a:bodyPr>
          <a:lstStyle/>
          <a:p>
            <a:r>
              <a:rPr lang="en-US" sz="4400" b="1" i="1" dirty="0">
                <a:solidFill>
                  <a:schemeClr val="accent1"/>
                </a:solidFill>
                <a:latin typeface="+mn-lt"/>
              </a:rPr>
              <a:t>He </a:t>
            </a:r>
            <a:r>
              <a:rPr lang="en-US" sz="4400" b="1" i="1" dirty="0" err="1">
                <a:solidFill>
                  <a:schemeClr val="accent1"/>
                </a:solidFill>
                <a:latin typeface="+mn-lt"/>
              </a:rPr>
              <a:t>pātai</a:t>
            </a:r>
            <a:r>
              <a:rPr lang="en-US" sz="4400" b="1" i="1" dirty="0">
                <a:solidFill>
                  <a:schemeClr val="accent1"/>
                </a:solidFill>
                <a:latin typeface="+mn-lt"/>
              </a:rPr>
              <a:t> </a:t>
            </a:r>
            <a:r>
              <a:rPr lang="en-US" sz="4400" b="1" i="1" dirty="0" err="1">
                <a:solidFill>
                  <a:schemeClr val="accent1"/>
                </a:solidFill>
                <a:latin typeface="+mn-lt"/>
              </a:rPr>
              <a:t>hei</a:t>
            </a:r>
            <a:r>
              <a:rPr lang="en-US" sz="4400" b="1" i="1" dirty="0">
                <a:solidFill>
                  <a:schemeClr val="accent1"/>
                </a:solidFill>
                <a:latin typeface="+mn-lt"/>
              </a:rPr>
              <a:t> </a:t>
            </a:r>
            <a:r>
              <a:rPr lang="en-US" sz="4400" b="1" i="1" dirty="0" err="1">
                <a:solidFill>
                  <a:schemeClr val="accent1"/>
                </a:solidFill>
                <a:latin typeface="+mn-lt"/>
              </a:rPr>
              <a:t>whakawhiti</a:t>
            </a:r>
            <a:r>
              <a:rPr lang="en-US" sz="4400" b="1" i="1" dirty="0">
                <a:solidFill>
                  <a:schemeClr val="accent1"/>
                </a:solidFill>
                <a:latin typeface="+mn-lt"/>
              </a:rPr>
              <a:t> </a:t>
            </a:r>
            <a:r>
              <a:rPr lang="en-US" sz="4400" b="1" i="1" dirty="0" err="1">
                <a:solidFill>
                  <a:schemeClr val="accent1"/>
                </a:solidFill>
                <a:latin typeface="+mn-lt"/>
              </a:rPr>
              <a:t>whakaaro</a:t>
            </a:r>
            <a:r>
              <a:rPr lang="en-US" sz="4400" b="1" i="1" dirty="0">
                <a:solidFill>
                  <a:schemeClr val="accent1"/>
                </a:solidFill>
                <a:latin typeface="+mn-lt"/>
              </a:rPr>
              <a:t>…</a:t>
            </a:r>
            <a:endParaRPr lang="en-US" sz="4100" b="1" i="1" dirty="0">
              <a:latin typeface="+mn-lt"/>
            </a:endParaRPr>
          </a:p>
        </p:txBody>
      </p:sp>
      <p:sp>
        <p:nvSpPr>
          <p:cNvPr id="8" name="Content Placeholder 7">
            <a:extLst>
              <a:ext uri="{FF2B5EF4-FFF2-40B4-BE49-F238E27FC236}">
                <a16:creationId xmlns:a16="http://schemas.microsoft.com/office/drawing/2014/main" id="{AA89DF32-5286-CDB9-1B10-E267CB2FE0A3}"/>
              </a:ext>
            </a:extLst>
          </p:cNvPr>
          <p:cNvSpPr>
            <a:spLocks noGrp="1"/>
          </p:cNvSpPr>
          <p:nvPr>
            <p:ph idx="1"/>
          </p:nvPr>
        </p:nvSpPr>
        <p:spPr>
          <a:xfrm>
            <a:off x="190878" y="1738883"/>
            <a:ext cx="5905122" cy="5006226"/>
          </a:xfrm>
        </p:spPr>
        <p:txBody>
          <a:bodyPr>
            <a:noAutofit/>
          </a:bodyPr>
          <a:lstStyle/>
          <a:p>
            <a:pPr marL="0" indent="0">
              <a:buFont typeface="Arial" panose="020B0604020202020204" pitchFamily="34" charset="0"/>
              <a:buNone/>
            </a:pPr>
            <a:r>
              <a:rPr lang="en-US" sz="1800" b="1" dirty="0"/>
              <a:t>What do we need to do to increase cultural pride and social cohesion?</a:t>
            </a:r>
          </a:p>
          <a:p>
            <a:pPr marL="0" indent="0">
              <a:buFont typeface="Arial" panose="020B0604020202020204" pitchFamily="34" charset="0"/>
              <a:buNone/>
            </a:pPr>
            <a:r>
              <a:rPr lang="en-US" sz="1800" dirty="0"/>
              <a:t>What aspects of cultural identity make your students feel proud? What would they like to learn more about in terms of their culture – and others? How could you use this information to encourage more cultural engagement, sharing and pride?</a:t>
            </a:r>
          </a:p>
          <a:p>
            <a:pPr marL="0" indent="0">
              <a:buNone/>
            </a:pPr>
            <a:r>
              <a:rPr lang="en-US" sz="1800" b="1" dirty="0">
                <a:solidFill>
                  <a:srgbClr val="00B050"/>
                </a:solidFill>
              </a:rPr>
              <a:t>(Mana </a:t>
            </a:r>
            <a:r>
              <a:rPr lang="en-US" sz="1800" b="1" dirty="0" err="1">
                <a:solidFill>
                  <a:srgbClr val="00B050"/>
                </a:solidFill>
              </a:rPr>
              <a:t>Whānau</a:t>
            </a:r>
            <a:r>
              <a:rPr lang="en-US" sz="1800" b="1" dirty="0">
                <a:solidFill>
                  <a:srgbClr val="00B050"/>
                </a:solidFill>
              </a:rPr>
              <a:t>, Mana </a:t>
            </a:r>
            <a:r>
              <a:rPr lang="en-US" sz="1800" b="1" dirty="0" err="1">
                <a:solidFill>
                  <a:srgbClr val="00B050"/>
                </a:solidFill>
              </a:rPr>
              <a:t>Ūkaipō</a:t>
            </a:r>
            <a:r>
              <a:rPr lang="en-US" sz="1800" b="1" dirty="0">
                <a:solidFill>
                  <a:srgbClr val="00B050"/>
                </a:solidFill>
              </a:rPr>
              <a:t>, Mana Motuhake, Mana </a:t>
            </a:r>
            <a:r>
              <a:rPr lang="en-US" sz="1800" b="1" dirty="0" err="1">
                <a:solidFill>
                  <a:srgbClr val="00B050"/>
                </a:solidFill>
              </a:rPr>
              <a:t>Tangatarua</a:t>
            </a:r>
            <a:r>
              <a:rPr lang="en-US" sz="1800" b="1" dirty="0">
                <a:solidFill>
                  <a:srgbClr val="00B050"/>
                </a:solidFill>
              </a:rPr>
              <a:t>)</a:t>
            </a:r>
            <a:br>
              <a:rPr lang="en-US" sz="1800" dirty="0"/>
            </a:br>
            <a:br>
              <a:rPr lang="en-US" sz="1800" b="1" dirty="0"/>
            </a:br>
            <a:r>
              <a:rPr lang="en-US" sz="1800" b="1" dirty="0"/>
              <a:t>Who are your children’s role models?</a:t>
            </a:r>
          </a:p>
          <a:p>
            <a:pPr marL="0" indent="0">
              <a:buFont typeface="Arial" panose="020B0604020202020204" pitchFamily="34" charset="0"/>
              <a:buNone/>
            </a:pPr>
            <a:r>
              <a:rPr lang="en-US" sz="1800" dirty="0"/>
              <a:t>Who in your community act as role models for your students? How could you better engage these role models to help students plan for their futures? What do these role models teach us about the drivers of students’ persistence and wellbeing at school?</a:t>
            </a:r>
            <a:endParaRPr lang="en-US" sz="1800" b="1" dirty="0"/>
          </a:p>
          <a:p>
            <a:pPr marL="0" indent="0">
              <a:buNone/>
            </a:pPr>
            <a:r>
              <a:rPr lang="en-US" sz="1800" b="1" dirty="0">
                <a:solidFill>
                  <a:srgbClr val="00B050"/>
                </a:solidFill>
              </a:rPr>
              <a:t>(Mana </a:t>
            </a:r>
            <a:r>
              <a:rPr lang="en-US" sz="1800" b="1" dirty="0" err="1">
                <a:solidFill>
                  <a:srgbClr val="00B050"/>
                </a:solidFill>
              </a:rPr>
              <a:t>Whānau</a:t>
            </a:r>
            <a:r>
              <a:rPr lang="en-US" sz="1800" b="1" dirty="0">
                <a:solidFill>
                  <a:srgbClr val="00B050"/>
                </a:solidFill>
              </a:rPr>
              <a:t>, Mana </a:t>
            </a:r>
            <a:r>
              <a:rPr lang="en-US" sz="1800" b="1" dirty="0" err="1">
                <a:solidFill>
                  <a:srgbClr val="00B050"/>
                </a:solidFill>
              </a:rPr>
              <a:t>Ūkaipō</a:t>
            </a:r>
            <a:r>
              <a:rPr lang="en-US" sz="1800" b="1" dirty="0">
                <a:solidFill>
                  <a:srgbClr val="00B050"/>
                </a:solidFill>
              </a:rPr>
              <a:t>, Mana Motuhake)</a:t>
            </a:r>
          </a:p>
          <a:p>
            <a:pPr marL="0" indent="0">
              <a:buFont typeface="Arial" panose="020B0604020202020204" pitchFamily="34" charset="0"/>
              <a:buNone/>
            </a:pPr>
            <a:endParaRPr lang="en-US" sz="1800" b="1" dirty="0"/>
          </a:p>
          <a:p>
            <a:endParaRPr lang="en-US" sz="1800" dirty="0"/>
          </a:p>
        </p:txBody>
      </p:sp>
      <p:pic>
        <p:nvPicPr>
          <p:cNvPr id="13" name="Picture 12" descr="A red flower with green leaves&#10;&#10;Description automatically generated with medium confidence">
            <a:extLst>
              <a:ext uri="{FF2B5EF4-FFF2-40B4-BE49-F238E27FC236}">
                <a16:creationId xmlns:a16="http://schemas.microsoft.com/office/drawing/2014/main" id="{6465064E-FC1B-168F-D951-70F971325F28}"/>
              </a:ext>
            </a:extLst>
          </p:cNvPr>
          <p:cNvPicPr>
            <a:picLocks noChangeAspect="1"/>
          </p:cNvPicPr>
          <p:nvPr/>
        </p:nvPicPr>
        <p:blipFill rotWithShape="1">
          <a:blip r:embed="rId2"/>
          <a:srcRect r="1" b="1920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8291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C04F8-CB0D-C57E-7919-4EAD059F28D0}"/>
              </a:ext>
            </a:extLst>
          </p:cNvPr>
          <p:cNvSpPr>
            <a:spLocks noGrp="1"/>
          </p:cNvSpPr>
          <p:nvPr>
            <p:ph type="title"/>
          </p:nvPr>
        </p:nvSpPr>
        <p:spPr>
          <a:xfrm>
            <a:off x="807964" y="17886"/>
            <a:ext cx="4274976" cy="866516"/>
          </a:xfrm>
          <a:ln>
            <a:noFill/>
          </a:ln>
        </p:spPr>
        <p:txBody>
          <a:bodyPr/>
          <a:lstStyle/>
          <a:p>
            <a:pPr algn="ctr"/>
            <a:r>
              <a:rPr lang="en-US" b="1" dirty="0">
                <a:solidFill>
                  <a:schemeClr val="accent6">
                    <a:lumMod val="75000"/>
                  </a:schemeClr>
                </a:solidFill>
              </a:rPr>
              <a:t>References</a:t>
            </a:r>
          </a:p>
        </p:txBody>
      </p:sp>
      <p:sp>
        <p:nvSpPr>
          <p:cNvPr id="3" name="Content Placeholder 2">
            <a:extLst>
              <a:ext uri="{FF2B5EF4-FFF2-40B4-BE49-F238E27FC236}">
                <a16:creationId xmlns:a16="http://schemas.microsoft.com/office/drawing/2014/main" id="{F626B580-6106-E387-C3D4-B28E84CEBECB}"/>
              </a:ext>
            </a:extLst>
          </p:cNvPr>
          <p:cNvSpPr>
            <a:spLocks noGrp="1"/>
          </p:cNvSpPr>
          <p:nvPr>
            <p:ph idx="1"/>
          </p:nvPr>
        </p:nvSpPr>
        <p:spPr>
          <a:xfrm>
            <a:off x="242596" y="1018572"/>
            <a:ext cx="5961434" cy="5474302"/>
          </a:xfrm>
        </p:spPr>
        <p:txBody>
          <a:bodyPr>
            <a:normAutofit fontScale="92500"/>
          </a:bodyPr>
          <a:lstStyle/>
          <a:p>
            <a:pPr marL="0" indent="0">
              <a:buNone/>
            </a:pPr>
            <a:r>
              <a:rPr lang="en-GB" sz="1600" b="0" dirty="0" err="1">
                <a:effectLst/>
                <a:latin typeface="Times New Roman" panose="02020603050405020304" pitchFamily="18" charset="0"/>
                <a:ea typeface="Times New Roman" panose="02020603050405020304" pitchFamily="18" charset="0"/>
              </a:rPr>
              <a:t>Ala</a:t>
            </a:r>
            <a:r>
              <a:rPr lang="en-GB" sz="1600" dirty="0" err="1">
                <a:effectLst/>
                <a:latin typeface="Times New Roman" panose="02020603050405020304" pitchFamily="18" charset="0"/>
                <a:ea typeface="Times New Roman" panose="02020603050405020304" pitchFamily="18" charset="0"/>
              </a:rPr>
              <a:t>nsari</a:t>
            </a:r>
            <a:r>
              <a:rPr lang="en-GB" sz="1600" dirty="0">
                <a:effectLst/>
                <a:latin typeface="Times New Roman" panose="02020603050405020304" pitchFamily="18" charset="0"/>
                <a:ea typeface="Times New Roman" panose="02020603050405020304" pitchFamily="18" charset="0"/>
              </a:rPr>
              <a:t>, M., Webber, M., </a:t>
            </a:r>
            <a:r>
              <a:rPr lang="en-GB" sz="1600" dirty="0" err="1">
                <a:effectLst/>
                <a:latin typeface="Times New Roman" panose="02020603050405020304" pitchFamily="18" charset="0"/>
                <a:ea typeface="Times New Roman" panose="02020603050405020304" pitchFamily="18" charset="0"/>
              </a:rPr>
              <a:t>Overbye</a:t>
            </a:r>
            <a:r>
              <a:rPr lang="en-GB" sz="1600" dirty="0">
                <a:effectLst/>
                <a:latin typeface="Times New Roman" panose="02020603050405020304" pitchFamily="18" charset="0"/>
                <a:ea typeface="Times New Roman" panose="02020603050405020304" pitchFamily="18" charset="0"/>
              </a:rPr>
              <a:t>, S., </a:t>
            </a:r>
            <a:r>
              <a:rPr lang="en-GB" sz="1600" dirty="0" err="1">
                <a:effectLst/>
                <a:latin typeface="Times New Roman" panose="02020603050405020304" pitchFamily="18" charset="0"/>
                <a:ea typeface="Times New Roman" panose="02020603050405020304" pitchFamily="18" charset="0"/>
              </a:rPr>
              <a:t>Tuifagalele</a:t>
            </a:r>
            <a:r>
              <a:rPr lang="en-GB" sz="1600" dirty="0">
                <a:effectLst/>
                <a:latin typeface="Times New Roman" panose="02020603050405020304" pitchFamily="18" charset="0"/>
                <a:ea typeface="Times New Roman" panose="02020603050405020304" pitchFamily="18" charset="0"/>
              </a:rPr>
              <a:t>, R., &amp; Edge, K. (2022). </a:t>
            </a:r>
            <a:r>
              <a:rPr lang="en-GB" sz="1600" i="1" dirty="0">
                <a:effectLst/>
                <a:latin typeface="Times New Roman" panose="02020603050405020304" pitchFamily="18" charset="0"/>
                <a:ea typeface="Times New Roman" panose="02020603050405020304" pitchFamily="18" charset="0"/>
              </a:rPr>
              <a:t>Conceptualising Māori and Pasifika aspirations and striving for success (COMPASS). </a:t>
            </a:r>
            <a:r>
              <a:rPr lang="en-GB" sz="1600" dirty="0">
                <a:effectLst/>
                <a:latin typeface="Times New Roman" panose="02020603050405020304" pitchFamily="18" charset="0"/>
                <a:ea typeface="Times New Roman" panose="02020603050405020304" pitchFamily="18" charset="0"/>
              </a:rPr>
              <a:t>New Zealand Council for Educational Research </a:t>
            </a:r>
          </a:p>
          <a:p>
            <a:pPr marL="0" indent="0">
              <a:buNone/>
            </a:pPr>
            <a:endParaRPr lang="en-GB" sz="1600" dirty="0">
              <a:latin typeface="Times New Roman" panose="02020603050405020304" pitchFamily="18" charset="0"/>
              <a:ea typeface="Times New Roman" panose="02020603050405020304" pitchFamily="18" charset="0"/>
            </a:endParaRPr>
          </a:p>
          <a:p>
            <a:pPr marL="0" indent="0">
              <a:buNone/>
            </a:pPr>
            <a:r>
              <a:rPr lang="en-GB" sz="1600" dirty="0">
                <a:effectLst/>
                <a:latin typeface="Times New Roman" panose="02020603050405020304" pitchFamily="18" charset="0"/>
                <a:ea typeface="Times New Roman" panose="02020603050405020304" pitchFamily="18" charset="0"/>
              </a:rPr>
              <a:t>Highfield, C. &amp; Webber, M. (2021). Mana </a:t>
            </a:r>
            <a:r>
              <a:rPr lang="en-GB" sz="1600" dirty="0" err="1">
                <a:effectLst/>
                <a:latin typeface="Times New Roman" panose="02020603050405020304" pitchFamily="18" charset="0"/>
                <a:ea typeface="Times New Roman" panose="02020603050405020304" pitchFamily="18" charset="0"/>
              </a:rPr>
              <a:t>Ūkaipō</a:t>
            </a:r>
            <a:r>
              <a:rPr lang="en-GB" sz="1600" dirty="0">
                <a:effectLst/>
                <a:latin typeface="Times New Roman" panose="02020603050405020304" pitchFamily="18" charset="0"/>
                <a:ea typeface="Times New Roman" panose="02020603050405020304" pitchFamily="18" charset="0"/>
              </a:rPr>
              <a:t>: Enhancing Māori engagement through pedagogies of connection and belonging. </a:t>
            </a:r>
            <a:r>
              <a:rPr lang="en-GB" sz="1600" i="1" dirty="0">
                <a:effectLst/>
                <a:latin typeface="Times New Roman" panose="02020603050405020304" pitchFamily="18" charset="0"/>
                <a:ea typeface="Times New Roman" panose="02020603050405020304" pitchFamily="18" charset="0"/>
              </a:rPr>
              <a:t>New Zealand Journal of Educational Studies,</a:t>
            </a:r>
            <a:r>
              <a:rPr lang="en-GB" sz="1600" dirty="0">
                <a:effectLst/>
                <a:latin typeface="Times New Roman" panose="02020603050405020304" pitchFamily="18" charset="0"/>
                <a:ea typeface="Times New Roman" panose="02020603050405020304" pitchFamily="18" charset="0"/>
              </a:rPr>
              <a:t> 56(2), 145-164</a:t>
            </a:r>
          </a:p>
          <a:p>
            <a:pPr marL="0" indent="0">
              <a:buNone/>
            </a:pPr>
            <a:endParaRPr lang="en-NZ" sz="1600" dirty="0">
              <a:effectLst/>
              <a:latin typeface="Times New Roman" panose="02020603050405020304" pitchFamily="18" charset="0"/>
              <a:ea typeface="Times New Roman" panose="02020603050405020304" pitchFamily="18" charset="0"/>
            </a:endParaRPr>
          </a:p>
          <a:p>
            <a:pPr marL="0" indent="0">
              <a:buNone/>
            </a:pPr>
            <a:r>
              <a:rPr lang="en-NZ" sz="1600" dirty="0">
                <a:effectLst/>
                <a:latin typeface="Times New Roman" panose="02020603050405020304" pitchFamily="18" charset="0"/>
                <a:ea typeface="Times New Roman" panose="02020603050405020304" pitchFamily="18" charset="0"/>
              </a:rPr>
              <a:t>Webber, M., &amp; Macfarlane, A. (2020). Mana </a:t>
            </a:r>
            <a:r>
              <a:rPr lang="en-NZ" sz="1600" dirty="0" err="1">
                <a:effectLst/>
                <a:latin typeface="Times New Roman" panose="02020603050405020304" pitchFamily="18" charset="0"/>
                <a:ea typeface="Times New Roman" panose="02020603050405020304" pitchFamily="18" charset="0"/>
              </a:rPr>
              <a:t>Tangata</a:t>
            </a:r>
            <a:r>
              <a:rPr lang="en-NZ" sz="1600" dirty="0">
                <a:effectLst/>
                <a:latin typeface="Times New Roman" panose="02020603050405020304" pitchFamily="18" charset="0"/>
                <a:ea typeface="Times New Roman" panose="02020603050405020304" pitchFamily="18" charset="0"/>
              </a:rPr>
              <a:t>: The Five Optimal Cultural Conditions for Māori Student Success. </a:t>
            </a:r>
            <a:r>
              <a:rPr lang="en-NZ" sz="1600" i="1" dirty="0">
                <a:effectLst/>
                <a:latin typeface="Times New Roman" panose="02020603050405020304" pitchFamily="18" charset="0"/>
                <a:ea typeface="Times New Roman" panose="02020603050405020304" pitchFamily="18" charset="0"/>
              </a:rPr>
              <a:t>Journal of American Indian Education</a:t>
            </a:r>
            <a:r>
              <a:rPr lang="en-NZ" sz="1600" dirty="0">
                <a:effectLst/>
                <a:latin typeface="Times New Roman" panose="02020603050405020304" pitchFamily="18" charset="0"/>
                <a:ea typeface="Times New Roman" panose="02020603050405020304" pitchFamily="18" charset="0"/>
              </a:rPr>
              <a:t>, </a:t>
            </a:r>
            <a:r>
              <a:rPr lang="en-NZ" sz="1600" i="1" dirty="0">
                <a:effectLst/>
                <a:latin typeface="Times New Roman" panose="02020603050405020304" pitchFamily="18" charset="0"/>
                <a:ea typeface="Times New Roman" panose="02020603050405020304" pitchFamily="18" charset="0"/>
              </a:rPr>
              <a:t>59</a:t>
            </a:r>
            <a:r>
              <a:rPr lang="en-NZ" sz="1600" dirty="0">
                <a:effectLst/>
                <a:latin typeface="Times New Roman" panose="02020603050405020304" pitchFamily="18" charset="0"/>
                <a:ea typeface="Times New Roman" panose="02020603050405020304" pitchFamily="18" charset="0"/>
              </a:rPr>
              <a:t>(1), 26-49.</a:t>
            </a:r>
          </a:p>
          <a:p>
            <a:pPr marL="0" indent="0">
              <a:buNone/>
            </a:pPr>
            <a:endParaRPr lang="en-NZ" sz="1600" dirty="0">
              <a:effectLst/>
              <a:latin typeface="Times New Roman" panose="02020603050405020304" pitchFamily="18" charset="0"/>
              <a:ea typeface="Times New Roman" panose="02020603050405020304" pitchFamily="18" charset="0"/>
            </a:endParaRPr>
          </a:p>
          <a:p>
            <a:pPr marL="0" indent="0">
              <a:buNone/>
            </a:pPr>
            <a:r>
              <a:rPr lang="en-NZ" sz="1600" dirty="0">
                <a:effectLst/>
                <a:latin typeface="Times New Roman" panose="02020603050405020304" pitchFamily="18" charset="0"/>
                <a:ea typeface="Times New Roman" panose="02020603050405020304" pitchFamily="18" charset="0"/>
              </a:rPr>
              <a:t>Webber, M. &amp; Waru-Benson, S. (2022). The role of cultural connectedness and ethnic group belonging to the social-emotional wellbeing of diverse students. In T. Olsen and H. </a:t>
            </a:r>
            <a:r>
              <a:rPr lang="en-NZ" sz="1600" dirty="0" err="1">
                <a:effectLst/>
                <a:latin typeface="Times New Roman" panose="02020603050405020304" pitchFamily="18" charset="0"/>
                <a:ea typeface="Times New Roman" panose="02020603050405020304" pitchFamily="18" charset="0"/>
              </a:rPr>
              <a:t>Sollid</a:t>
            </a:r>
            <a:r>
              <a:rPr lang="en-NZ" sz="1600" dirty="0">
                <a:effectLst/>
                <a:latin typeface="Times New Roman" panose="02020603050405020304" pitchFamily="18" charset="0"/>
                <a:ea typeface="Times New Roman" panose="02020603050405020304" pitchFamily="18" charset="0"/>
              </a:rPr>
              <a:t> (Eds.) </a:t>
            </a:r>
            <a:r>
              <a:rPr lang="en-NZ" sz="1600" i="1" dirty="0">
                <a:effectLst/>
                <a:latin typeface="Times New Roman" panose="02020603050405020304" pitchFamily="18" charset="0"/>
                <a:ea typeface="Times New Roman" panose="02020603050405020304" pitchFamily="18" charset="0"/>
              </a:rPr>
              <a:t>Indigenous Citizenship and Education</a:t>
            </a:r>
            <a:r>
              <a:rPr lang="en-NZ" sz="1600" dirty="0">
                <a:effectLst/>
                <a:latin typeface="Times New Roman" panose="02020603050405020304" pitchFamily="18" charset="0"/>
                <a:ea typeface="Times New Roman" panose="02020603050405020304" pitchFamily="18" charset="0"/>
              </a:rPr>
              <a:t>, Pp 294-312. Norway: Scandinavian University Press.</a:t>
            </a:r>
          </a:p>
          <a:p>
            <a:pPr marL="0" indent="0">
              <a:buNone/>
            </a:pPr>
            <a:endParaRPr lang="en-NZ" sz="1600" dirty="0">
              <a:effectLst/>
              <a:latin typeface="Times New Roman" panose="02020603050405020304" pitchFamily="18" charset="0"/>
              <a:ea typeface="Times New Roman" panose="02020603050405020304" pitchFamily="18" charset="0"/>
            </a:endParaRPr>
          </a:p>
          <a:p>
            <a:pPr marL="0" indent="0">
              <a:buNone/>
            </a:pPr>
            <a:r>
              <a:rPr lang="en-NZ" sz="1600" dirty="0">
                <a:effectLst/>
                <a:latin typeface="Times New Roman" panose="02020603050405020304" pitchFamily="18" charset="0"/>
                <a:ea typeface="Times New Roman" panose="02020603050405020304" pitchFamily="18" charset="0"/>
              </a:rPr>
              <a:t>Webber M. (2019). The Development of Mana: Five Optimal Conditions for Gifted Māori Student Success. In: Smith S. (eds) </a:t>
            </a:r>
            <a:r>
              <a:rPr lang="en-NZ" sz="1600" i="1" dirty="0">
                <a:effectLst/>
                <a:latin typeface="Times New Roman" panose="02020603050405020304" pitchFamily="18" charset="0"/>
                <a:ea typeface="Times New Roman" panose="02020603050405020304" pitchFamily="18" charset="0"/>
              </a:rPr>
              <a:t>Handbook of Giftedness and Talent Development in the Asia-Pacific</a:t>
            </a:r>
            <a:r>
              <a:rPr lang="en-NZ" sz="1600" dirty="0">
                <a:effectLst/>
                <a:latin typeface="Times New Roman" panose="02020603050405020304" pitchFamily="18" charset="0"/>
                <a:ea typeface="Times New Roman" panose="02020603050405020304" pitchFamily="18" charset="0"/>
              </a:rPr>
              <a:t>. (pp. 671-691). Springer International Handbooks of Education. Springer, Singapore</a:t>
            </a:r>
          </a:p>
          <a:p>
            <a:pPr marL="0" indent="0">
              <a:buNone/>
            </a:pPr>
            <a:endParaRPr lang="en-NZ" sz="1800" dirty="0">
              <a:effectLst/>
              <a:latin typeface="Times New Roman" panose="02020603050405020304" pitchFamily="18" charset="0"/>
              <a:ea typeface="Times New Roman" panose="02020603050405020304" pitchFamily="18" charset="0"/>
            </a:endParaRPr>
          </a:p>
          <a:p>
            <a:pPr marL="0" indent="0">
              <a:buNone/>
            </a:pPr>
            <a:endParaRPr lang="en-US" sz="1800" dirty="0"/>
          </a:p>
        </p:txBody>
      </p:sp>
      <p:pic>
        <p:nvPicPr>
          <p:cNvPr id="5" name="Picture 4" descr="Diagram&#10;&#10;Description automatically generated">
            <a:extLst>
              <a:ext uri="{FF2B5EF4-FFF2-40B4-BE49-F238E27FC236}">
                <a16:creationId xmlns:a16="http://schemas.microsoft.com/office/drawing/2014/main" id="{CC4361C5-5BBD-727E-64AA-A908D5EFB215}"/>
              </a:ext>
            </a:extLst>
          </p:cNvPr>
          <p:cNvPicPr>
            <a:picLocks noChangeAspect="1"/>
          </p:cNvPicPr>
          <p:nvPr/>
        </p:nvPicPr>
        <p:blipFill>
          <a:blip r:embed="rId2"/>
          <a:stretch>
            <a:fillRect/>
          </a:stretch>
        </p:blipFill>
        <p:spPr>
          <a:xfrm>
            <a:off x="6326155" y="523081"/>
            <a:ext cx="5623249" cy="5811837"/>
          </a:xfrm>
          <a:prstGeom prst="rect">
            <a:avLst/>
          </a:prstGeom>
        </p:spPr>
      </p:pic>
    </p:spTree>
    <p:extLst>
      <p:ext uri="{BB962C8B-B14F-4D97-AF65-F5344CB8AC3E}">
        <p14:creationId xmlns:p14="http://schemas.microsoft.com/office/powerpoint/2010/main" val="1597949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39E32A-ED2D-6B4F-984D-18232C67C7A0}"/>
              </a:ext>
            </a:extLst>
          </p:cNvPr>
          <p:cNvPicPr>
            <a:picLocks noChangeAspect="1"/>
          </p:cNvPicPr>
          <p:nvPr/>
        </p:nvPicPr>
        <p:blipFill>
          <a:blip r:embed="rId2"/>
          <a:stretch>
            <a:fillRect/>
          </a:stretch>
        </p:blipFill>
        <p:spPr>
          <a:xfrm>
            <a:off x="3520440" y="0"/>
            <a:ext cx="8538210" cy="6858000"/>
          </a:xfrm>
          <a:prstGeom prst="rect">
            <a:avLst/>
          </a:prstGeom>
        </p:spPr>
      </p:pic>
      <p:sp>
        <p:nvSpPr>
          <p:cNvPr id="4" name="TextBox 3">
            <a:extLst>
              <a:ext uri="{FF2B5EF4-FFF2-40B4-BE49-F238E27FC236}">
                <a16:creationId xmlns:a16="http://schemas.microsoft.com/office/drawing/2014/main" id="{21AF2453-FDF4-6044-9AF2-746190E7E123}"/>
              </a:ext>
            </a:extLst>
          </p:cNvPr>
          <p:cNvSpPr txBox="1"/>
          <p:nvPr/>
        </p:nvSpPr>
        <p:spPr>
          <a:xfrm>
            <a:off x="347403" y="2274838"/>
            <a:ext cx="2937509" cy="2308324"/>
          </a:xfrm>
          <a:prstGeom prst="rect">
            <a:avLst/>
          </a:prstGeom>
          <a:noFill/>
        </p:spPr>
        <p:txBody>
          <a:bodyPr wrap="square" rtlCol="0">
            <a:spAutoFit/>
          </a:bodyPr>
          <a:lstStyle/>
          <a:p>
            <a:r>
              <a:rPr lang="en-US" i="1" dirty="0"/>
              <a:t>The Mana Model suggests that student thinking, behaviour and wellbeing is </a:t>
            </a:r>
            <a:r>
              <a:rPr lang="en-NZ" i="1" dirty="0"/>
              <a:t>motivated by the desire to achieve a sense of mana - self-efficacy, purpose, pride and belonging</a:t>
            </a:r>
            <a:endParaRPr lang="en-US" i="1" dirty="0"/>
          </a:p>
          <a:p>
            <a:endParaRPr lang="en-US" dirty="0"/>
          </a:p>
        </p:txBody>
      </p:sp>
    </p:spTree>
    <p:extLst>
      <p:ext uri="{BB962C8B-B14F-4D97-AF65-F5344CB8AC3E}">
        <p14:creationId xmlns:p14="http://schemas.microsoft.com/office/powerpoint/2010/main" val="3465586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extBox 4">
            <a:extLst>
              <a:ext uri="{FF2B5EF4-FFF2-40B4-BE49-F238E27FC236}">
                <a16:creationId xmlns:a16="http://schemas.microsoft.com/office/drawing/2014/main" id="{A1622768-5906-4803-ACBD-4F48A378A66F}"/>
              </a:ext>
            </a:extLst>
          </p:cNvPr>
          <p:cNvGraphicFramePr/>
          <p:nvPr/>
        </p:nvGraphicFramePr>
        <p:xfrm>
          <a:off x="510988" y="2398440"/>
          <a:ext cx="11170023" cy="4093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a:extLst>
              <a:ext uri="{FF2B5EF4-FFF2-40B4-BE49-F238E27FC236}">
                <a16:creationId xmlns:a16="http://schemas.microsoft.com/office/drawing/2014/main" id="{6A2C8E55-4AC3-F74D-B5D0-298A172BFD2E}"/>
              </a:ext>
            </a:extLst>
          </p:cNvPr>
          <p:cNvSpPr txBox="1"/>
          <p:nvPr/>
        </p:nvSpPr>
        <p:spPr>
          <a:xfrm>
            <a:off x="510988" y="366132"/>
            <a:ext cx="11170023" cy="1692771"/>
          </a:xfrm>
          <a:prstGeom prst="rect">
            <a:avLst/>
          </a:prstGeom>
          <a:solidFill>
            <a:schemeClr val="accent6"/>
          </a:solidFill>
          <a:ln>
            <a:solidFill>
              <a:schemeClr val="bg1"/>
            </a:solidFill>
          </a:ln>
        </p:spPr>
        <p:txBody>
          <a:bodyPr wrap="square" rtlCol="0">
            <a:spAutoFit/>
          </a:bodyPr>
          <a:lstStyle/>
          <a:p>
            <a:pPr lvl="0" algn="ctr"/>
            <a:r>
              <a:rPr lang="en-US" sz="3200" dirty="0">
                <a:solidFill>
                  <a:schemeClr val="bg1"/>
                </a:solidFill>
              </a:rPr>
              <a:t>Mana Whānau: Connectedness to others and collective agency</a:t>
            </a:r>
          </a:p>
          <a:p>
            <a:pPr algn="ctr"/>
            <a:endParaRPr lang="en-US" dirty="0">
              <a:solidFill>
                <a:schemeClr val="bg1"/>
              </a:solidFill>
            </a:endParaRPr>
          </a:p>
          <a:p>
            <a:pPr algn="ctr"/>
            <a:r>
              <a:rPr lang="en-US" dirty="0">
                <a:solidFill>
                  <a:schemeClr val="bg1"/>
                </a:solidFill>
              </a:rPr>
              <a:t>Students need to believe that they occupy a central and valued position in their family, including their school family, so they develop a positive sense of self esteem and purpose</a:t>
            </a:r>
          </a:p>
          <a:p>
            <a:endParaRPr lang="en-US" dirty="0"/>
          </a:p>
        </p:txBody>
      </p:sp>
    </p:spTree>
    <p:extLst>
      <p:ext uri="{BB962C8B-B14F-4D97-AF65-F5344CB8AC3E}">
        <p14:creationId xmlns:p14="http://schemas.microsoft.com/office/powerpoint/2010/main" val="2976110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extBox 4">
            <a:extLst>
              <a:ext uri="{FF2B5EF4-FFF2-40B4-BE49-F238E27FC236}">
                <a16:creationId xmlns:a16="http://schemas.microsoft.com/office/drawing/2014/main" id="{A1622768-5906-4803-ACBD-4F48A378A66F}"/>
              </a:ext>
            </a:extLst>
          </p:cNvPr>
          <p:cNvGraphicFramePr/>
          <p:nvPr/>
        </p:nvGraphicFramePr>
        <p:xfrm>
          <a:off x="510988" y="2398440"/>
          <a:ext cx="11170023" cy="4093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a:extLst>
              <a:ext uri="{FF2B5EF4-FFF2-40B4-BE49-F238E27FC236}">
                <a16:creationId xmlns:a16="http://schemas.microsoft.com/office/drawing/2014/main" id="{6A2C8E55-4AC3-F74D-B5D0-298A172BFD2E}"/>
              </a:ext>
            </a:extLst>
          </p:cNvPr>
          <p:cNvSpPr txBox="1"/>
          <p:nvPr/>
        </p:nvSpPr>
        <p:spPr>
          <a:xfrm>
            <a:off x="510988" y="366132"/>
            <a:ext cx="11170023" cy="1692771"/>
          </a:xfrm>
          <a:prstGeom prst="rect">
            <a:avLst/>
          </a:prstGeom>
          <a:solidFill>
            <a:schemeClr val="accent6"/>
          </a:solidFill>
          <a:ln>
            <a:solidFill>
              <a:schemeClr val="bg1"/>
            </a:solidFill>
          </a:ln>
        </p:spPr>
        <p:txBody>
          <a:bodyPr wrap="square" rtlCol="0">
            <a:spAutoFit/>
          </a:bodyPr>
          <a:lstStyle/>
          <a:p>
            <a:pPr algn="ctr"/>
            <a:r>
              <a:rPr lang="en-US" sz="3200" dirty="0">
                <a:solidFill>
                  <a:schemeClr val="bg1"/>
                </a:solidFill>
              </a:rPr>
              <a:t>Mana </a:t>
            </a:r>
            <a:r>
              <a:rPr lang="en-US" sz="3200" dirty="0" err="1">
                <a:solidFill>
                  <a:schemeClr val="bg1"/>
                </a:solidFill>
              </a:rPr>
              <a:t>Ūkaipō</a:t>
            </a:r>
            <a:r>
              <a:rPr lang="en-US" sz="3200" dirty="0">
                <a:solidFill>
                  <a:schemeClr val="bg1"/>
                </a:solidFill>
              </a:rPr>
              <a:t>: Belonging and relationship to place</a:t>
            </a:r>
          </a:p>
          <a:p>
            <a:pPr algn="ctr"/>
            <a:endParaRPr lang="en-US" dirty="0">
              <a:solidFill>
                <a:schemeClr val="bg1"/>
              </a:solidFill>
            </a:endParaRPr>
          </a:p>
          <a:p>
            <a:pPr algn="ctr"/>
            <a:r>
              <a:rPr lang="en-US" dirty="0">
                <a:solidFill>
                  <a:schemeClr val="bg1"/>
                </a:solidFill>
              </a:rPr>
              <a:t>Students need to feel belonging and connection to their environment and to others in that environment. </a:t>
            </a:r>
          </a:p>
          <a:p>
            <a:pPr algn="ctr"/>
            <a:r>
              <a:rPr lang="en-US" dirty="0">
                <a:solidFill>
                  <a:schemeClr val="bg1"/>
                </a:solidFill>
              </a:rPr>
              <a:t>Students thrive when they know that their culture and history is important and valued.</a:t>
            </a:r>
          </a:p>
          <a:p>
            <a:endParaRPr lang="en-US" dirty="0"/>
          </a:p>
        </p:txBody>
      </p:sp>
    </p:spTree>
    <p:extLst>
      <p:ext uri="{BB962C8B-B14F-4D97-AF65-F5344CB8AC3E}">
        <p14:creationId xmlns:p14="http://schemas.microsoft.com/office/powerpoint/2010/main" val="3602446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extBox 4">
            <a:extLst>
              <a:ext uri="{FF2B5EF4-FFF2-40B4-BE49-F238E27FC236}">
                <a16:creationId xmlns:a16="http://schemas.microsoft.com/office/drawing/2014/main" id="{A1622768-5906-4803-ACBD-4F48A378A66F}"/>
              </a:ext>
            </a:extLst>
          </p:cNvPr>
          <p:cNvGraphicFramePr/>
          <p:nvPr/>
        </p:nvGraphicFramePr>
        <p:xfrm>
          <a:off x="510988" y="2398440"/>
          <a:ext cx="11170023" cy="4093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a:extLst>
              <a:ext uri="{FF2B5EF4-FFF2-40B4-BE49-F238E27FC236}">
                <a16:creationId xmlns:a16="http://schemas.microsoft.com/office/drawing/2014/main" id="{6A2C8E55-4AC3-F74D-B5D0-298A172BFD2E}"/>
              </a:ext>
            </a:extLst>
          </p:cNvPr>
          <p:cNvSpPr txBox="1"/>
          <p:nvPr/>
        </p:nvSpPr>
        <p:spPr>
          <a:xfrm>
            <a:off x="510988" y="366132"/>
            <a:ext cx="11170023" cy="1415772"/>
          </a:xfrm>
          <a:prstGeom prst="rect">
            <a:avLst/>
          </a:prstGeom>
          <a:solidFill>
            <a:schemeClr val="accent6"/>
          </a:solidFill>
          <a:ln>
            <a:solidFill>
              <a:schemeClr val="bg1"/>
            </a:solidFill>
          </a:ln>
        </p:spPr>
        <p:txBody>
          <a:bodyPr wrap="square" rtlCol="0">
            <a:spAutoFit/>
          </a:bodyPr>
          <a:lstStyle/>
          <a:p>
            <a:pPr algn="ctr"/>
            <a:r>
              <a:rPr lang="en-US" sz="3200" dirty="0">
                <a:solidFill>
                  <a:schemeClr val="bg1"/>
                </a:solidFill>
              </a:rPr>
              <a:t>Mana Motuhake: Embedded achievement and self-concept</a:t>
            </a:r>
          </a:p>
          <a:p>
            <a:pPr algn="ctr"/>
            <a:endParaRPr lang="en-US" dirty="0">
              <a:solidFill>
                <a:schemeClr val="bg1"/>
              </a:solidFill>
            </a:endParaRPr>
          </a:p>
          <a:p>
            <a:pPr algn="ctr"/>
            <a:r>
              <a:rPr lang="en-US" dirty="0">
                <a:solidFill>
                  <a:schemeClr val="bg1"/>
                </a:solidFill>
              </a:rPr>
              <a:t>Students need to have a secure sense of cultural identity and positive role models that they can relate and aspire to</a:t>
            </a:r>
          </a:p>
          <a:p>
            <a:endParaRPr lang="en-US" dirty="0"/>
          </a:p>
        </p:txBody>
      </p:sp>
    </p:spTree>
    <p:extLst>
      <p:ext uri="{BB962C8B-B14F-4D97-AF65-F5344CB8AC3E}">
        <p14:creationId xmlns:p14="http://schemas.microsoft.com/office/powerpoint/2010/main" val="1649277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extBox 4">
            <a:extLst>
              <a:ext uri="{FF2B5EF4-FFF2-40B4-BE49-F238E27FC236}">
                <a16:creationId xmlns:a16="http://schemas.microsoft.com/office/drawing/2014/main" id="{A1622768-5906-4803-ACBD-4F48A378A66F}"/>
              </a:ext>
            </a:extLst>
          </p:cNvPr>
          <p:cNvGraphicFramePr/>
          <p:nvPr/>
        </p:nvGraphicFramePr>
        <p:xfrm>
          <a:off x="510988" y="2398440"/>
          <a:ext cx="11170023" cy="4093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a:extLst>
              <a:ext uri="{FF2B5EF4-FFF2-40B4-BE49-F238E27FC236}">
                <a16:creationId xmlns:a16="http://schemas.microsoft.com/office/drawing/2014/main" id="{6A2C8E55-4AC3-F74D-B5D0-298A172BFD2E}"/>
              </a:ext>
            </a:extLst>
          </p:cNvPr>
          <p:cNvSpPr txBox="1"/>
          <p:nvPr/>
        </p:nvSpPr>
        <p:spPr>
          <a:xfrm>
            <a:off x="510988" y="366132"/>
            <a:ext cx="11170023" cy="1692771"/>
          </a:xfrm>
          <a:prstGeom prst="rect">
            <a:avLst/>
          </a:prstGeom>
          <a:solidFill>
            <a:schemeClr val="accent6"/>
          </a:solidFill>
          <a:ln>
            <a:solidFill>
              <a:schemeClr val="bg1"/>
            </a:solidFill>
          </a:ln>
        </p:spPr>
        <p:txBody>
          <a:bodyPr wrap="square" rtlCol="0">
            <a:spAutoFit/>
          </a:bodyPr>
          <a:lstStyle/>
          <a:p>
            <a:pPr algn="ctr"/>
            <a:r>
              <a:rPr lang="en-US" sz="3200" dirty="0">
                <a:solidFill>
                  <a:schemeClr val="bg1"/>
                </a:solidFill>
              </a:rPr>
              <a:t>Mana </a:t>
            </a:r>
            <a:r>
              <a:rPr lang="en-US" sz="3200" dirty="0" err="1">
                <a:solidFill>
                  <a:schemeClr val="bg1"/>
                </a:solidFill>
              </a:rPr>
              <a:t>Tū</a:t>
            </a:r>
            <a:r>
              <a:rPr lang="en-US" sz="3200" dirty="0">
                <a:solidFill>
                  <a:schemeClr val="bg1"/>
                </a:solidFill>
              </a:rPr>
              <a:t>: Social-psychological competence</a:t>
            </a:r>
          </a:p>
          <a:p>
            <a:pPr algn="ctr"/>
            <a:endParaRPr lang="en-US" dirty="0">
              <a:solidFill>
                <a:schemeClr val="bg1"/>
              </a:solidFill>
            </a:endParaRPr>
          </a:p>
          <a:p>
            <a:pPr algn="ctr"/>
            <a:r>
              <a:rPr lang="en-US" dirty="0">
                <a:solidFill>
                  <a:schemeClr val="bg1"/>
                </a:solidFill>
              </a:rPr>
              <a:t>Students need the skills to understand and deal with difference and adversity -  such as courage, tenacity, self-discipline, humility, self-reflection, and kindness. </a:t>
            </a:r>
          </a:p>
          <a:p>
            <a:endParaRPr lang="en-US" dirty="0"/>
          </a:p>
        </p:txBody>
      </p:sp>
    </p:spTree>
    <p:extLst>
      <p:ext uri="{BB962C8B-B14F-4D97-AF65-F5344CB8AC3E}">
        <p14:creationId xmlns:p14="http://schemas.microsoft.com/office/powerpoint/2010/main" val="194826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extBox 4">
            <a:extLst>
              <a:ext uri="{FF2B5EF4-FFF2-40B4-BE49-F238E27FC236}">
                <a16:creationId xmlns:a16="http://schemas.microsoft.com/office/drawing/2014/main" id="{A1622768-5906-4803-ACBD-4F48A378A66F}"/>
              </a:ext>
            </a:extLst>
          </p:cNvPr>
          <p:cNvGraphicFramePr/>
          <p:nvPr/>
        </p:nvGraphicFramePr>
        <p:xfrm>
          <a:off x="510988" y="2398440"/>
          <a:ext cx="11170023" cy="4093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a:extLst>
              <a:ext uri="{FF2B5EF4-FFF2-40B4-BE49-F238E27FC236}">
                <a16:creationId xmlns:a16="http://schemas.microsoft.com/office/drawing/2014/main" id="{6A2C8E55-4AC3-F74D-B5D0-298A172BFD2E}"/>
              </a:ext>
            </a:extLst>
          </p:cNvPr>
          <p:cNvSpPr txBox="1"/>
          <p:nvPr/>
        </p:nvSpPr>
        <p:spPr>
          <a:xfrm>
            <a:off x="510988" y="366132"/>
            <a:ext cx="11170023" cy="1692771"/>
          </a:xfrm>
          <a:prstGeom prst="rect">
            <a:avLst/>
          </a:prstGeom>
          <a:solidFill>
            <a:schemeClr val="accent6"/>
          </a:solidFill>
          <a:ln>
            <a:solidFill>
              <a:schemeClr val="accent6"/>
            </a:solidFill>
          </a:ln>
        </p:spPr>
        <p:txBody>
          <a:bodyPr wrap="square" rtlCol="0">
            <a:spAutoFit/>
          </a:bodyPr>
          <a:lstStyle/>
          <a:p>
            <a:pPr algn="ctr"/>
            <a:r>
              <a:rPr lang="en-US" sz="3200" dirty="0">
                <a:solidFill>
                  <a:schemeClr val="bg1"/>
                </a:solidFill>
              </a:rPr>
              <a:t>Mana </a:t>
            </a:r>
            <a:r>
              <a:rPr lang="en-US" sz="3200" dirty="0" err="1">
                <a:solidFill>
                  <a:schemeClr val="bg1"/>
                </a:solidFill>
              </a:rPr>
              <a:t>Tangatarua</a:t>
            </a:r>
            <a:r>
              <a:rPr lang="en-US" sz="3200" dirty="0">
                <a:solidFill>
                  <a:schemeClr val="bg1"/>
                </a:solidFill>
              </a:rPr>
              <a:t>: A diverse knowledge base and skill set</a:t>
            </a:r>
          </a:p>
          <a:p>
            <a:pPr algn="ctr"/>
            <a:endParaRPr lang="en-US" dirty="0">
              <a:solidFill>
                <a:schemeClr val="bg1"/>
              </a:solidFill>
            </a:endParaRPr>
          </a:p>
          <a:p>
            <a:pPr algn="ctr"/>
            <a:r>
              <a:rPr lang="en-US" dirty="0">
                <a:solidFill>
                  <a:schemeClr val="bg1"/>
                </a:solidFill>
              </a:rPr>
              <a:t>Students need the skills, knowledge and confidence to navigate two or more worlds with mental wellness, cultural competence, and an inclusive mindset.</a:t>
            </a:r>
          </a:p>
          <a:p>
            <a:endParaRPr lang="en-US" dirty="0"/>
          </a:p>
        </p:txBody>
      </p:sp>
    </p:spTree>
    <p:extLst>
      <p:ext uri="{BB962C8B-B14F-4D97-AF65-F5344CB8AC3E}">
        <p14:creationId xmlns:p14="http://schemas.microsoft.com/office/powerpoint/2010/main" val="3240126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5BCDFE0A-5F40-7641-AA1A-E4982C52C83E}"/>
              </a:ext>
            </a:extLst>
          </p:cNvPr>
          <p:cNvSpPr txBox="1">
            <a:spLocks/>
          </p:cNvSpPr>
          <p:nvPr/>
        </p:nvSpPr>
        <p:spPr>
          <a:xfrm>
            <a:off x="4285925" y="647363"/>
            <a:ext cx="7742245" cy="68400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b="1" dirty="0">
              <a:solidFill>
                <a:schemeClr val="accent1"/>
              </a:solidFill>
              <a:latin typeface="+mn-lt"/>
            </a:endParaRPr>
          </a:p>
          <a:p>
            <a:endParaRPr lang="en-US" sz="3200" b="1" dirty="0">
              <a:solidFill>
                <a:schemeClr val="accent1"/>
              </a:solidFill>
              <a:latin typeface="+mn-lt"/>
            </a:endParaRPr>
          </a:p>
          <a:p>
            <a:endParaRPr lang="en-US" sz="3200" b="1" dirty="0">
              <a:solidFill>
                <a:schemeClr val="accent1"/>
              </a:solidFill>
              <a:latin typeface="+mn-lt"/>
            </a:endParaRPr>
          </a:p>
          <a:p>
            <a:endParaRPr lang="en-US" sz="3200" b="1" dirty="0">
              <a:solidFill>
                <a:schemeClr val="accent1"/>
              </a:solidFill>
              <a:latin typeface="+mn-lt"/>
            </a:endParaRPr>
          </a:p>
          <a:p>
            <a:r>
              <a:rPr lang="en-US" sz="4000" b="1" i="1" dirty="0">
                <a:solidFill>
                  <a:schemeClr val="accent1"/>
                </a:solidFill>
                <a:latin typeface="+mn-lt"/>
              </a:rPr>
              <a:t>Kia </a:t>
            </a:r>
            <a:r>
              <a:rPr lang="en-US" sz="4000" b="1" i="1" dirty="0" err="1">
                <a:solidFill>
                  <a:schemeClr val="accent1"/>
                </a:solidFill>
                <a:latin typeface="+mn-lt"/>
              </a:rPr>
              <a:t>tū</a:t>
            </a:r>
            <a:r>
              <a:rPr lang="en-US" sz="4000" b="1" i="1" dirty="0">
                <a:solidFill>
                  <a:schemeClr val="accent1"/>
                </a:solidFill>
                <a:latin typeface="+mn-lt"/>
              </a:rPr>
              <a:t> </a:t>
            </a:r>
            <a:r>
              <a:rPr lang="en-US" sz="4000" b="1" i="1" dirty="0" err="1">
                <a:solidFill>
                  <a:schemeClr val="accent1"/>
                </a:solidFill>
                <a:latin typeface="+mn-lt"/>
              </a:rPr>
              <a:t>rangatira</a:t>
            </a:r>
            <a:r>
              <a:rPr lang="en-US" sz="4000" b="1" i="1" dirty="0">
                <a:solidFill>
                  <a:schemeClr val="accent1"/>
                </a:solidFill>
                <a:latin typeface="+mn-lt"/>
              </a:rPr>
              <a:t> ai</a:t>
            </a:r>
            <a:br>
              <a:rPr lang="en-US" sz="2000" b="1" dirty="0">
                <a:solidFill>
                  <a:schemeClr val="accent1"/>
                </a:solidFill>
              </a:rPr>
            </a:br>
            <a:br>
              <a:rPr lang="en-US" sz="2000" b="1" dirty="0">
                <a:solidFill>
                  <a:schemeClr val="accent1"/>
                </a:solidFill>
              </a:rPr>
            </a:br>
            <a:br>
              <a:rPr lang="en-US" sz="2000" b="1" dirty="0">
                <a:solidFill>
                  <a:schemeClr val="accent1"/>
                </a:solidFill>
              </a:rPr>
            </a:br>
            <a:r>
              <a:rPr lang="en-US" sz="2000" b="1" dirty="0">
                <a:solidFill>
                  <a:schemeClr val="accent1"/>
                </a:solidFill>
              </a:rPr>
              <a:t>What motivates students to engage and persist at school? </a:t>
            </a:r>
          </a:p>
          <a:p>
            <a:endParaRPr lang="en-US" sz="2000" b="1" dirty="0">
              <a:solidFill>
                <a:schemeClr val="accent1"/>
              </a:solidFill>
            </a:endParaRPr>
          </a:p>
          <a:p>
            <a:r>
              <a:rPr lang="en-US" sz="2000" b="1" dirty="0">
                <a:solidFill>
                  <a:schemeClr val="accent1"/>
                </a:solidFill>
              </a:rPr>
              <a:t>How do they perceive themselves as learners?</a:t>
            </a:r>
            <a:br>
              <a:rPr lang="en-US" sz="2000" b="1" dirty="0">
                <a:solidFill>
                  <a:schemeClr val="accent1"/>
                </a:solidFill>
              </a:rPr>
            </a:br>
            <a:br>
              <a:rPr lang="en-US" sz="2000" b="1" dirty="0">
                <a:solidFill>
                  <a:schemeClr val="accent1"/>
                </a:solidFill>
              </a:rPr>
            </a:br>
            <a:r>
              <a:rPr lang="en-US" sz="2000" b="1" dirty="0">
                <a:solidFill>
                  <a:schemeClr val="accent1"/>
                </a:solidFill>
              </a:rPr>
              <a:t>What are their attitudes towards school?</a:t>
            </a:r>
            <a:br>
              <a:rPr lang="en-US" sz="2000" b="1" dirty="0">
                <a:solidFill>
                  <a:schemeClr val="accent1"/>
                </a:solidFill>
              </a:rPr>
            </a:br>
            <a:br>
              <a:rPr lang="en-US" sz="2000" b="1" dirty="0">
                <a:solidFill>
                  <a:schemeClr val="accent1"/>
                </a:solidFill>
              </a:rPr>
            </a:br>
            <a:r>
              <a:rPr lang="en-US" sz="2000" b="1" dirty="0">
                <a:solidFill>
                  <a:schemeClr val="accent1"/>
                </a:solidFill>
              </a:rPr>
              <a:t>What job do they want to do in the future?</a:t>
            </a:r>
            <a:br>
              <a:rPr lang="en-US" sz="2000" b="1" dirty="0">
                <a:solidFill>
                  <a:schemeClr val="accent1"/>
                </a:solidFill>
              </a:rPr>
            </a:br>
            <a:br>
              <a:rPr lang="en-US" sz="2000" b="1" dirty="0">
                <a:solidFill>
                  <a:schemeClr val="accent1"/>
                </a:solidFill>
              </a:rPr>
            </a:br>
            <a:r>
              <a:rPr lang="en-US" sz="2000" b="1" dirty="0">
                <a:solidFill>
                  <a:schemeClr val="accent1"/>
                </a:solidFill>
              </a:rPr>
              <a:t>How do teachers and whānau make a positive difference to their learning?</a:t>
            </a:r>
            <a:br>
              <a:rPr lang="en-US" sz="2000" b="1" dirty="0">
                <a:solidFill>
                  <a:schemeClr val="accent1"/>
                </a:solidFill>
              </a:rPr>
            </a:br>
            <a:br>
              <a:rPr lang="en-US" sz="2000" b="1" dirty="0">
                <a:solidFill>
                  <a:schemeClr val="accent1"/>
                </a:solidFill>
              </a:rPr>
            </a:br>
            <a:r>
              <a:rPr lang="en-US" sz="2000" b="1" dirty="0">
                <a:solidFill>
                  <a:schemeClr val="accent1"/>
                </a:solidFill>
              </a:rPr>
              <a:t>What role does culture play in their motivation to succeed?</a:t>
            </a:r>
            <a:br>
              <a:rPr lang="en-US" sz="2000" b="1" dirty="0">
                <a:solidFill>
                  <a:schemeClr val="accent1"/>
                </a:solidFill>
              </a:rPr>
            </a:br>
            <a:br>
              <a:rPr lang="en-US" sz="2000" b="1" dirty="0">
                <a:solidFill>
                  <a:schemeClr val="accent1"/>
                </a:solidFill>
              </a:rPr>
            </a:br>
            <a:r>
              <a:rPr lang="en-US" sz="2000" b="1" dirty="0">
                <a:solidFill>
                  <a:schemeClr val="accent1"/>
                </a:solidFill>
              </a:rPr>
              <a:t>Who are their role models and what do they tell us about what success means to them?</a:t>
            </a:r>
          </a:p>
          <a:p>
            <a:br>
              <a:rPr lang="en-GB" sz="2800" b="1" dirty="0">
                <a:latin typeface="Century Gothic" charset="0"/>
                <a:ea typeface="Century Gothic" charset="0"/>
                <a:cs typeface="Century Gothic" charset="0"/>
              </a:rPr>
            </a:br>
            <a:endParaRPr lang="en-GB" sz="2000" b="1" dirty="0">
              <a:latin typeface="Century Gothic" charset="0"/>
              <a:ea typeface="Century Gothic" charset="0"/>
              <a:cs typeface="Century Gothic" charset="0"/>
            </a:endParaRPr>
          </a:p>
          <a:p>
            <a:pPr algn="l"/>
            <a:endParaRPr lang="en-GB" sz="1800" dirty="0">
              <a:solidFill>
                <a:srgbClr val="FF0000"/>
              </a:solidFill>
              <a:latin typeface="+mn-lt"/>
              <a:ea typeface="Century Gothic" charset="0"/>
              <a:cs typeface="Century Gothic" charset="0"/>
            </a:endParaRPr>
          </a:p>
          <a:p>
            <a:pPr algn="l"/>
            <a:br>
              <a:rPr lang="en-US" sz="1800" dirty="0">
                <a:solidFill>
                  <a:srgbClr val="FF0000"/>
                </a:solidFill>
                <a:latin typeface="+mn-lt"/>
                <a:ea typeface="Century Gothic" charset="0"/>
                <a:cs typeface="Century Gothic" charset="0"/>
              </a:rPr>
            </a:br>
            <a:endParaRPr lang="en-US" sz="1800" i="1" dirty="0">
              <a:latin typeface="+mn-lt"/>
            </a:endParaRPr>
          </a:p>
        </p:txBody>
      </p:sp>
      <p:pic>
        <p:nvPicPr>
          <p:cNvPr id="5" name="Picture 4">
            <a:extLst>
              <a:ext uri="{FF2B5EF4-FFF2-40B4-BE49-F238E27FC236}">
                <a16:creationId xmlns:a16="http://schemas.microsoft.com/office/drawing/2014/main" id="{12585D16-C61D-6246-A17B-343EFE46AE75}"/>
              </a:ext>
            </a:extLst>
          </p:cNvPr>
          <p:cNvPicPr>
            <a:picLocks noChangeAspect="1"/>
          </p:cNvPicPr>
          <p:nvPr/>
        </p:nvPicPr>
        <p:blipFill>
          <a:blip r:embed="rId2"/>
          <a:stretch>
            <a:fillRect/>
          </a:stretch>
        </p:blipFill>
        <p:spPr>
          <a:xfrm>
            <a:off x="448237" y="1225062"/>
            <a:ext cx="3530009" cy="5384390"/>
          </a:xfrm>
          <a:prstGeom prst="rect">
            <a:avLst/>
          </a:prstGeom>
        </p:spPr>
      </p:pic>
      <p:sp>
        <p:nvSpPr>
          <p:cNvPr id="6" name="Rectangle 2">
            <a:extLst>
              <a:ext uri="{FF2B5EF4-FFF2-40B4-BE49-F238E27FC236}">
                <a16:creationId xmlns:a16="http://schemas.microsoft.com/office/drawing/2014/main" id="{0C3CFFF9-9510-3C40-A8FC-54F53F161450}"/>
              </a:ext>
            </a:extLst>
          </p:cNvPr>
          <p:cNvSpPr>
            <a:spLocks noChangeArrowheads="1"/>
          </p:cNvSpPr>
          <p:nvPr/>
        </p:nvSpPr>
        <p:spPr bwMode="auto">
          <a:xfrm>
            <a:off x="1524001" y="-161807"/>
            <a:ext cx="71006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7" name="Picture 1" descr="id:image002.png@01D37335.99807570">
            <a:extLst>
              <a:ext uri="{FF2B5EF4-FFF2-40B4-BE49-F238E27FC236}">
                <a16:creationId xmlns:a16="http://schemas.microsoft.com/office/drawing/2014/main" id="{DB57FD37-68D2-474E-B22C-15DF7671DEA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48237" y="-1"/>
            <a:ext cx="3586717" cy="1063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41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F8D947DDCDA94A863F0E7455AA9A00" ma:contentTypeVersion="17" ma:contentTypeDescription="Create a new document." ma:contentTypeScope="" ma:versionID="bfed171db5814928d6b4bd9d94db1e99">
  <xsd:schema xmlns:xsd="http://www.w3.org/2001/XMLSchema" xmlns:xs="http://www.w3.org/2001/XMLSchema" xmlns:p="http://schemas.microsoft.com/office/2006/metadata/properties" xmlns:ns2="5c7842da-ac80-43ee-ae47-c637cc9560f3" xmlns:ns3="e886341c-bb30-47f4-ad2e-5dd1a2015b36" targetNamespace="http://schemas.microsoft.com/office/2006/metadata/properties" ma:root="true" ma:fieldsID="e06e95bcdb0a792d44abda39088920ce" ns2:_="" ns3:_="">
    <xsd:import namespace="5c7842da-ac80-43ee-ae47-c637cc9560f3"/>
    <xsd:import namespace="e886341c-bb30-47f4-ad2e-5dd1a2015b36"/>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842da-ac80-43ee-ae47-c637cc9560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54cf7ab-274b-40b7-8db8-64c9f9782b3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86341c-bb30-47f4-ad2e-5dd1a2015b3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d2bc1db-2f52-4fb9-9bd5-327611605872}" ma:internalName="TaxCatchAll" ma:showField="CatchAllData" ma:web="e886341c-bb30-47f4-ad2e-5dd1a2015b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19BDC3-3F99-4FD3-A2E8-55E23EBB453E}"/>
</file>

<file path=customXml/itemProps2.xml><?xml version="1.0" encoding="utf-8"?>
<ds:datastoreItem xmlns:ds="http://schemas.openxmlformats.org/officeDocument/2006/customXml" ds:itemID="{17FB2859-B433-4359-B07B-37C87D892C40}"/>
</file>

<file path=docProps/app.xml><?xml version="1.0" encoding="utf-8"?>
<Properties xmlns="http://schemas.openxmlformats.org/officeDocument/2006/extended-properties" xmlns:vt="http://schemas.openxmlformats.org/officeDocument/2006/docPropsVTypes">
  <TotalTime>2191</TotalTime>
  <Words>2816</Words>
  <Application>Microsoft Macintosh PowerPoint</Application>
  <PresentationFormat>Widescreen</PresentationFormat>
  <Paragraphs>201</Paragraphs>
  <Slides>25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Century Gothic</vt:lpstr>
      <vt:lpstr>Helvetica</vt:lpstr>
      <vt:lpstr>Times New Roman</vt:lpstr>
      <vt:lpstr>Verdana</vt:lpstr>
      <vt:lpstr>Office Theme</vt:lpstr>
      <vt:lpstr>PowerPoint Presentation</vt:lpstr>
      <vt:lpstr>He mana tō te tangata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Point of interest</vt:lpstr>
      <vt:lpstr>PowerPoint Presentation</vt:lpstr>
      <vt:lpstr>Flourishing Māori primary students</vt:lpstr>
      <vt:lpstr>Thriving Māori primary students</vt:lpstr>
      <vt:lpstr>Striving Māori primary students</vt:lpstr>
      <vt:lpstr>Surviving Māori primary students</vt:lpstr>
      <vt:lpstr>Struggling Māori primary students</vt:lpstr>
      <vt:lpstr>He pātai hei whakawhiti whakaaro…</vt:lpstr>
      <vt:lpstr>Point of Interest Familial and teaching role models are powerful in the lives of ākonga</vt:lpstr>
      <vt:lpstr>PowerPoint Presentation</vt:lpstr>
      <vt:lpstr>Point of Interest Pākehā cultural pride decreases as students get older</vt:lpstr>
      <vt:lpstr>Point of Interest 34% of the parents of Pākehā children could/would not identify a positive aspect of their child’s cultural identity</vt:lpstr>
      <vt:lpstr>Building cultural efficacy</vt:lpstr>
      <vt:lpstr>He pātai hei whakawhiti whakaaro…</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Melinda Webber</dc:creator>
  <cp:lastModifiedBy>Shelley Cunningham</cp:lastModifiedBy>
  <cp:revision>76</cp:revision>
  <dcterms:created xsi:type="dcterms:W3CDTF">2021-08-08T20:58:16Z</dcterms:created>
  <dcterms:modified xsi:type="dcterms:W3CDTF">2023-08-07T04:44:47Z</dcterms:modified>
</cp:coreProperties>
</file>