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8288000" cy="10287000"/>
  <p:notesSz cx="6858000" cy="9144000"/>
  <p:embeddedFontLst>
    <p:embeddedFont>
      <p:font typeface="Advent Pro Bold" panose="02000506040000020004" pitchFamily="2" charset="0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Marykate" pitchFamily="2" charset="0"/>
      <p:regular r:id="rId39"/>
    </p:embeddedFont>
    <p:embeddedFont>
      <p:font typeface="Porcelain" pitchFamily="2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591" autoAdjust="0"/>
  </p:normalViewPr>
  <p:slideViewPr>
    <p:cSldViewPr>
      <p:cViewPr varScale="1">
        <p:scale>
          <a:sx n="74" d="100"/>
          <a:sy n="74" d="100"/>
        </p:scale>
        <p:origin x="70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8.sv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8.sv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24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23.png"/><Relationship Id="rId7" Type="http://schemas.openxmlformats.org/officeDocument/2006/relationships/image" Target="../media/image4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24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24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58072" y="1597195"/>
            <a:ext cx="14171857" cy="7336747"/>
          </a:xfrm>
          <a:custGeom>
            <a:avLst/>
            <a:gdLst/>
            <a:ahLst/>
            <a:cxnLst/>
            <a:rect l="l" t="t" r="r" b="b"/>
            <a:pathLst>
              <a:path w="14171857" h="7336747">
                <a:moveTo>
                  <a:pt x="0" y="0"/>
                </a:moveTo>
                <a:lnTo>
                  <a:pt x="14171856" y="0"/>
                </a:lnTo>
                <a:lnTo>
                  <a:pt x="14171856" y="7336748"/>
                </a:lnTo>
                <a:lnTo>
                  <a:pt x="0" y="73367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90" b="-4233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260235" y="2845521"/>
            <a:ext cx="11783786" cy="2817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</a:pPr>
            <a:r>
              <a:rPr lang="en-US" sz="10400" spc="436">
                <a:solidFill>
                  <a:srgbClr val="000000"/>
                </a:solidFill>
                <a:latin typeface="Marykate"/>
              </a:rPr>
              <a:t>ANXIETY PRIMER</a:t>
            </a:r>
          </a:p>
          <a:p>
            <a:pPr algn="ctr">
              <a:lnSpc>
                <a:spcPts val="10920"/>
              </a:lnSpc>
            </a:pPr>
            <a:r>
              <a:rPr lang="en-US" sz="10400" spc="436">
                <a:solidFill>
                  <a:srgbClr val="000000"/>
                </a:solidFill>
                <a:latin typeface="Marykate"/>
              </a:rPr>
              <a:t>FOR EDUCATORS</a:t>
            </a:r>
          </a:p>
        </p:txBody>
      </p:sp>
      <p:sp>
        <p:nvSpPr>
          <p:cNvPr id="4" name="Freeform 4"/>
          <p:cNvSpPr/>
          <p:nvPr/>
        </p:nvSpPr>
        <p:spPr>
          <a:xfrm rot="-1118426">
            <a:off x="12989568" y="1798174"/>
            <a:ext cx="1260418" cy="1398523"/>
          </a:xfrm>
          <a:custGeom>
            <a:avLst/>
            <a:gdLst/>
            <a:ahLst/>
            <a:cxnLst/>
            <a:rect l="l" t="t" r="r" b="b"/>
            <a:pathLst>
              <a:path w="1260418" h="1398523">
                <a:moveTo>
                  <a:pt x="0" y="0"/>
                </a:moveTo>
                <a:lnTo>
                  <a:pt x="1260418" y="0"/>
                </a:lnTo>
                <a:lnTo>
                  <a:pt x="1260418" y="1398523"/>
                </a:lnTo>
                <a:lnTo>
                  <a:pt x="0" y="13985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260235" y="6620913"/>
            <a:ext cx="11767531" cy="1245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spc="36">
                <a:solidFill>
                  <a:srgbClr val="000000"/>
                </a:solidFill>
                <a:latin typeface="Porcelain"/>
              </a:rPr>
              <a:t>Dawn Huebner, PhD</a:t>
            </a:r>
          </a:p>
        </p:txBody>
      </p:sp>
      <p:sp>
        <p:nvSpPr>
          <p:cNvPr id="6" name="Freeform 6"/>
          <p:cNvSpPr/>
          <p:nvPr/>
        </p:nvSpPr>
        <p:spPr>
          <a:xfrm rot="-1150047">
            <a:off x="3694812" y="8422930"/>
            <a:ext cx="3348950" cy="1351758"/>
          </a:xfrm>
          <a:custGeom>
            <a:avLst/>
            <a:gdLst/>
            <a:ahLst/>
            <a:cxnLst/>
            <a:rect l="l" t="t" r="r" b="b"/>
            <a:pathLst>
              <a:path w="3348950" h="1351758">
                <a:moveTo>
                  <a:pt x="0" y="0"/>
                </a:moveTo>
                <a:lnTo>
                  <a:pt x="3348949" y="0"/>
                </a:lnTo>
                <a:lnTo>
                  <a:pt x="3348949" y="1351758"/>
                </a:lnTo>
                <a:lnTo>
                  <a:pt x="0" y="13517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11094" y="2745218"/>
            <a:ext cx="12752254" cy="11523139"/>
          </a:xfrm>
          <a:custGeom>
            <a:avLst/>
            <a:gdLst/>
            <a:ahLst/>
            <a:cxnLst/>
            <a:rect l="l" t="t" r="r" b="b"/>
            <a:pathLst>
              <a:path w="12752254" h="11523139">
                <a:moveTo>
                  <a:pt x="0" y="0"/>
                </a:moveTo>
                <a:lnTo>
                  <a:pt x="12752254" y="0"/>
                </a:lnTo>
                <a:lnTo>
                  <a:pt x="12752254" y="11523139"/>
                </a:lnTo>
                <a:lnTo>
                  <a:pt x="0" y="115231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195" r="-40336" b="-7847"/>
            </a:stretch>
          </a:blipFill>
        </p:spPr>
      </p:sp>
      <p:sp>
        <p:nvSpPr>
          <p:cNvPr id="3" name="Freeform 3"/>
          <p:cNvSpPr/>
          <p:nvPr/>
        </p:nvSpPr>
        <p:spPr>
          <a:xfrm rot="1804482">
            <a:off x="13895894" y="2837127"/>
            <a:ext cx="773564" cy="1514094"/>
          </a:xfrm>
          <a:custGeom>
            <a:avLst/>
            <a:gdLst/>
            <a:ahLst/>
            <a:cxnLst/>
            <a:rect l="l" t="t" r="r" b="b"/>
            <a:pathLst>
              <a:path w="773564" h="1514094">
                <a:moveTo>
                  <a:pt x="0" y="0"/>
                </a:moveTo>
                <a:lnTo>
                  <a:pt x="773564" y="0"/>
                </a:lnTo>
                <a:lnTo>
                  <a:pt x="773564" y="1514094"/>
                </a:lnTo>
                <a:lnTo>
                  <a:pt x="0" y="15140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811781" y="5415607"/>
            <a:ext cx="12150881" cy="3091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000000"/>
                </a:solidFill>
                <a:latin typeface="Marykate"/>
              </a:rPr>
              <a:t>IDENTIFYING AND ELIMINATING</a:t>
            </a:r>
          </a:p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000000"/>
                </a:solidFill>
                <a:latin typeface="Marykate"/>
              </a:rPr>
              <a:t>SAFETY BEHAVIORS</a:t>
            </a:r>
          </a:p>
        </p:txBody>
      </p:sp>
      <p:sp>
        <p:nvSpPr>
          <p:cNvPr id="5" name="TextBox 5"/>
          <p:cNvSpPr txBox="1"/>
          <p:nvPr/>
        </p:nvSpPr>
        <p:spPr>
          <a:xfrm rot="-1603846">
            <a:off x="-207788" y="448264"/>
            <a:ext cx="7026596" cy="3371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Advent Pro Bold"/>
              </a:rPr>
              <a:t>The effective treatment of anxiety focuses 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282676" y="198120"/>
            <a:ext cx="353754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Porcelain"/>
              </a:rPr>
              <a:t>Dawn Huebner, PhD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1488420" y="3542141"/>
            <a:ext cx="5807866" cy="4689542"/>
          </a:xfrm>
          <a:custGeom>
            <a:avLst/>
            <a:gdLst/>
            <a:ahLst/>
            <a:cxnLst/>
            <a:rect l="l" t="t" r="r" b="b"/>
            <a:pathLst>
              <a:path w="5807866" h="4689542">
                <a:moveTo>
                  <a:pt x="0" y="0"/>
                </a:moveTo>
                <a:lnTo>
                  <a:pt x="5807866" y="0"/>
                </a:lnTo>
                <a:lnTo>
                  <a:pt x="5807866" y="4689542"/>
                </a:lnTo>
                <a:lnTo>
                  <a:pt x="0" y="4689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5598" r="-74216" b="-19189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6332153" y="3542141"/>
            <a:ext cx="5807866" cy="4689542"/>
          </a:xfrm>
          <a:custGeom>
            <a:avLst/>
            <a:gdLst/>
            <a:ahLst/>
            <a:cxnLst/>
            <a:rect l="l" t="t" r="r" b="b"/>
            <a:pathLst>
              <a:path w="5807866" h="4689542">
                <a:moveTo>
                  <a:pt x="0" y="0"/>
                </a:moveTo>
                <a:lnTo>
                  <a:pt x="5807866" y="0"/>
                </a:lnTo>
                <a:lnTo>
                  <a:pt x="5807866" y="4689542"/>
                </a:lnTo>
                <a:lnTo>
                  <a:pt x="0" y="4689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5598" r="-74216" b="-19189"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173795" y="3542141"/>
            <a:ext cx="5807866" cy="4689542"/>
          </a:xfrm>
          <a:custGeom>
            <a:avLst/>
            <a:gdLst/>
            <a:ahLst/>
            <a:cxnLst/>
            <a:rect l="l" t="t" r="r" b="b"/>
            <a:pathLst>
              <a:path w="5807866" h="4689542">
                <a:moveTo>
                  <a:pt x="0" y="0"/>
                </a:moveTo>
                <a:lnTo>
                  <a:pt x="5807866" y="0"/>
                </a:lnTo>
                <a:lnTo>
                  <a:pt x="5807866" y="4689542"/>
                </a:lnTo>
                <a:lnTo>
                  <a:pt x="0" y="4689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5598" r="-74216" b="-19189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365936" y="156919"/>
            <a:ext cx="11556128" cy="2702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000000"/>
                </a:solidFill>
                <a:latin typeface="Marykate"/>
              </a:rPr>
              <a:t>RECOGNIZE ANXIETY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Marykate"/>
              </a:rPr>
              <a:t>(biologially and behaviorally)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237412" y="5763087"/>
            <a:ext cx="3876940" cy="1962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Marykate"/>
              </a:rPr>
              <a:t>Avoidant behaviors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393670" y="4151112"/>
            <a:ext cx="4343454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Advent Pro Bold"/>
              </a:rPr>
              <a:t>Freeze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15973" y="5691967"/>
            <a:ext cx="3882927" cy="1962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Marykate"/>
              </a:rPr>
              <a:t>Oppositional behaviors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15973" y="4151112"/>
            <a:ext cx="4406526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Advent Pro Bold"/>
              </a:rPr>
              <a:t>Fight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05530" y="4151112"/>
            <a:ext cx="3876940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Advent Pro Bold"/>
              </a:rPr>
              <a:t>Flight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441700" y="5763087"/>
            <a:ext cx="3901305" cy="972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Marykate"/>
              </a:rPr>
              <a:t>Paralysis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456295" y="9153525"/>
            <a:ext cx="353754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Porcelain"/>
              </a:rPr>
              <a:t>Dawn Huebner, PhD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7744" y="406667"/>
            <a:ext cx="17710256" cy="9473665"/>
            <a:chOff x="0" y="0"/>
            <a:chExt cx="23613675" cy="12631554"/>
          </a:xfrm>
        </p:grpSpPr>
        <p:sp>
          <p:nvSpPr>
            <p:cNvPr id="3" name="Freeform 3"/>
            <p:cNvSpPr/>
            <p:nvPr/>
          </p:nvSpPr>
          <p:spPr>
            <a:xfrm>
              <a:off x="0" y="406792"/>
              <a:ext cx="23613675" cy="12224761"/>
            </a:xfrm>
            <a:custGeom>
              <a:avLst/>
              <a:gdLst/>
              <a:ahLst/>
              <a:cxnLst/>
              <a:rect l="l" t="t" r="r" b="b"/>
              <a:pathLst>
                <a:path w="23613675" h="12224761">
                  <a:moveTo>
                    <a:pt x="0" y="0"/>
                  </a:moveTo>
                  <a:lnTo>
                    <a:pt x="23613675" y="0"/>
                  </a:lnTo>
                  <a:lnTo>
                    <a:pt x="23613675" y="12224762"/>
                  </a:lnTo>
                  <a:lnTo>
                    <a:pt x="0" y="12224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5190" b="-42337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761161" y="0"/>
              <a:ext cx="968329" cy="1895306"/>
            </a:xfrm>
            <a:custGeom>
              <a:avLst/>
              <a:gdLst/>
              <a:ahLst/>
              <a:cxnLst/>
              <a:rect l="l" t="t" r="r" b="b"/>
              <a:pathLst>
                <a:path w="968329" h="1895306">
                  <a:moveTo>
                    <a:pt x="0" y="0"/>
                  </a:moveTo>
                  <a:lnTo>
                    <a:pt x="968329" y="0"/>
                  </a:lnTo>
                  <a:lnTo>
                    <a:pt x="968329" y="1895306"/>
                  </a:lnTo>
                  <a:lnTo>
                    <a:pt x="0" y="1895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3092105">
            <a:off x="11175502" y="4661148"/>
            <a:ext cx="2311518" cy="508534"/>
          </a:xfrm>
          <a:custGeom>
            <a:avLst/>
            <a:gdLst/>
            <a:ahLst/>
            <a:cxnLst/>
            <a:rect l="l" t="t" r="r" b="b"/>
            <a:pathLst>
              <a:path w="2311518" h="508534">
                <a:moveTo>
                  <a:pt x="0" y="0"/>
                </a:moveTo>
                <a:lnTo>
                  <a:pt x="2311518" y="0"/>
                </a:lnTo>
                <a:lnTo>
                  <a:pt x="2311518" y="508534"/>
                </a:lnTo>
                <a:lnTo>
                  <a:pt x="0" y="5085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280014" y="828675"/>
            <a:ext cx="13318671" cy="336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000000"/>
                </a:solidFill>
                <a:latin typeface="Marykate"/>
              </a:rPr>
              <a:t>ANXIETY  </a:t>
            </a:r>
          </a:p>
          <a:p>
            <a:pPr marL="0" lvl="0" indent="0" algn="ctr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Marykate"/>
              </a:rPr>
              <a:t>WHEN...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26393" y="5854700"/>
            <a:ext cx="3067447" cy="1962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Advent Pro Bold"/>
              </a:rPr>
              <a:t>The danger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Advent Pro Bold"/>
              </a:rPr>
              <a:t>is real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885632" y="5854700"/>
            <a:ext cx="2826346" cy="1962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Advent Pro Bold"/>
              </a:rPr>
              <a:t>There is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Advent Pro Bold"/>
              </a:rPr>
              <a:t>no danger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98623" y="7005782"/>
            <a:ext cx="3987006" cy="1962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Advent Pro Bold"/>
              </a:rPr>
              <a:t>The danger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Advent Pro Bold"/>
              </a:rPr>
              <a:t>is over-blown</a:t>
            </a:r>
          </a:p>
        </p:txBody>
      </p:sp>
      <p:sp>
        <p:nvSpPr>
          <p:cNvPr id="10" name="Freeform 10"/>
          <p:cNvSpPr/>
          <p:nvPr/>
        </p:nvSpPr>
        <p:spPr>
          <a:xfrm rot="5400000">
            <a:off x="7742829" y="5438249"/>
            <a:ext cx="2393042" cy="526469"/>
          </a:xfrm>
          <a:custGeom>
            <a:avLst/>
            <a:gdLst/>
            <a:ahLst/>
            <a:cxnLst/>
            <a:rect l="l" t="t" r="r" b="b"/>
            <a:pathLst>
              <a:path w="2393042" h="526469">
                <a:moveTo>
                  <a:pt x="0" y="0"/>
                </a:moveTo>
                <a:lnTo>
                  <a:pt x="2393041" y="0"/>
                </a:lnTo>
                <a:lnTo>
                  <a:pt x="2393041" y="526469"/>
                </a:lnTo>
                <a:lnTo>
                  <a:pt x="0" y="526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7951838">
            <a:off x="4707001" y="4459974"/>
            <a:ext cx="2245792" cy="494074"/>
          </a:xfrm>
          <a:custGeom>
            <a:avLst/>
            <a:gdLst/>
            <a:ahLst/>
            <a:cxnLst/>
            <a:rect l="l" t="t" r="r" b="b"/>
            <a:pathLst>
              <a:path w="2245792" h="494074">
                <a:moveTo>
                  <a:pt x="0" y="0"/>
                </a:moveTo>
                <a:lnTo>
                  <a:pt x="2245792" y="0"/>
                </a:lnTo>
                <a:lnTo>
                  <a:pt x="2245792" y="494074"/>
                </a:lnTo>
                <a:lnTo>
                  <a:pt x="0" y="4940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4196817" y="8863791"/>
            <a:ext cx="353754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Porcelain"/>
              </a:rPr>
              <a:t>Dawn Huebner, PhD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34278" y="1028700"/>
            <a:ext cx="10835092" cy="11523139"/>
          </a:xfrm>
          <a:custGeom>
            <a:avLst/>
            <a:gdLst/>
            <a:ahLst/>
            <a:cxnLst/>
            <a:rect l="l" t="t" r="r" b="b"/>
            <a:pathLst>
              <a:path w="10835092" h="11523139">
                <a:moveTo>
                  <a:pt x="0" y="0"/>
                </a:moveTo>
                <a:lnTo>
                  <a:pt x="10835092" y="0"/>
                </a:lnTo>
                <a:lnTo>
                  <a:pt x="10835092" y="11523139"/>
                </a:lnTo>
                <a:lnTo>
                  <a:pt x="0" y="115231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51" r="-56646" b="-4863"/>
            </a:stretch>
          </a:blipFill>
        </p:spPr>
      </p:sp>
      <p:sp>
        <p:nvSpPr>
          <p:cNvPr id="3" name="Freeform 3"/>
          <p:cNvSpPr/>
          <p:nvPr/>
        </p:nvSpPr>
        <p:spPr>
          <a:xfrm rot="1804482">
            <a:off x="8199752" y="1778197"/>
            <a:ext cx="773564" cy="1514094"/>
          </a:xfrm>
          <a:custGeom>
            <a:avLst/>
            <a:gdLst/>
            <a:ahLst/>
            <a:cxnLst/>
            <a:rect l="l" t="t" r="r" b="b"/>
            <a:pathLst>
              <a:path w="773564" h="1514094">
                <a:moveTo>
                  <a:pt x="0" y="0"/>
                </a:moveTo>
                <a:lnTo>
                  <a:pt x="773565" y="0"/>
                </a:lnTo>
                <a:lnTo>
                  <a:pt x="773565" y="1514094"/>
                </a:lnTo>
                <a:lnTo>
                  <a:pt x="0" y="15140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169984" y="3446670"/>
            <a:ext cx="12150881" cy="3631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60"/>
              </a:lnSpc>
            </a:pPr>
            <a:r>
              <a:rPr lang="en-US" sz="10400">
                <a:solidFill>
                  <a:srgbClr val="000000"/>
                </a:solidFill>
                <a:latin typeface="Marykate"/>
              </a:rPr>
              <a:t>FIRST STEP:</a:t>
            </a:r>
          </a:p>
          <a:p>
            <a:pPr marL="0" lvl="0" indent="0" algn="ctr">
              <a:lnSpc>
                <a:spcPts val="14560"/>
              </a:lnSpc>
              <a:spcBef>
                <a:spcPct val="0"/>
              </a:spcBef>
            </a:pPr>
            <a:r>
              <a:rPr lang="en-US" sz="10400">
                <a:solidFill>
                  <a:srgbClr val="000000"/>
                </a:solidFill>
                <a:latin typeface="Marykate"/>
              </a:rPr>
              <a:t>QUIET THE ALARM</a:t>
            </a:r>
          </a:p>
        </p:txBody>
      </p:sp>
      <p:sp>
        <p:nvSpPr>
          <p:cNvPr id="5" name="TextBox 5"/>
          <p:cNvSpPr txBox="1"/>
          <p:nvPr/>
        </p:nvSpPr>
        <p:spPr>
          <a:xfrm rot="-1603846">
            <a:off x="-79562" y="1267418"/>
            <a:ext cx="5028386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Advent Pro Bold"/>
              </a:rPr>
              <a:t>In all 3 cases...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320865" y="9153525"/>
            <a:ext cx="353754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Porcelain"/>
              </a:rPr>
              <a:t>Dawn Huebner, PhD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1321504" y="4094864"/>
            <a:ext cx="5807866" cy="4689542"/>
          </a:xfrm>
          <a:custGeom>
            <a:avLst/>
            <a:gdLst/>
            <a:ahLst/>
            <a:cxnLst/>
            <a:rect l="l" t="t" r="r" b="b"/>
            <a:pathLst>
              <a:path w="5807866" h="4689542">
                <a:moveTo>
                  <a:pt x="0" y="0"/>
                </a:moveTo>
                <a:lnTo>
                  <a:pt x="5807865" y="0"/>
                </a:lnTo>
                <a:lnTo>
                  <a:pt x="5807865" y="4689542"/>
                </a:lnTo>
                <a:lnTo>
                  <a:pt x="0" y="4689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5598" r="-74216" b="-19189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6231554" y="4094864"/>
            <a:ext cx="5807866" cy="4689542"/>
          </a:xfrm>
          <a:custGeom>
            <a:avLst/>
            <a:gdLst/>
            <a:ahLst/>
            <a:cxnLst/>
            <a:rect l="l" t="t" r="r" b="b"/>
            <a:pathLst>
              <a:path w="5807866" h="4689542">
                <a:moveTo>
                  <a:pt x="0" y="0"/>
                </a:moveTo>
                <a:lnTo>
                  <a:pt x="5807866" y="0"/>
                </a:lnTo>
                <a:lnTo>
                  <a:pt x="5807866" y="4689542"/>
                </a:lnTo>
                <a:lnTo>
                  <a:pt x="0" y="4689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5598" r="-74216" b="-19189"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140356" y="4094864"/>
            <a:ext cx="5807866" cy="4689542"/>
          </a:xfrm>
          <a:custGeom>
            <a:avLst/>
            <a:gdLst/>
            <a:ahLst/>
            <a:cxnLst/>
            <a:rect l="l" t="t" r="r" b="b"/>
            <a:pathLst>
              <a:path w="5807866" h="4689542">
                <a:moveTo>
                  <a:pt x="0" y="0"/>
                </a:moveTo>
                <a:lnTo>
                  <a:pt x="5807866" y="0"/>
                </a:lnTo>
                <a:lnTo>
                  <a:pt x="5807866" y="4689542"/>
                </a:lnTo>
                <a:lnTo>
                  <a:pt x="0" y="4689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5598" r="-74216" b="-19189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365936" y="607570"/>
            <a:ext cx="11556128" cy="166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Marykate"/>
              </a:rPr>
              <a:t>QUIETING THE ALARM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226753" y="4557349"/>
            <a:ext cx="4343454" cy="1882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51"/>
              </a:lnSpc>
            </a:pPr>
            <a:r>
              <a:rPr lang="en-US" sz="5394">
                <a:solidFill>
                  <a:srgbClr val="000000"/>
                </a:solidFill>
                <a:latin typeface="Advent Pro Bold"/>
              </a:rPr>
              <a:t>Intentional</a:t>
            </a:r>
          </a:p>
          <a:p>
            <a:pPr>
              <a:lnSpc>
                <a:spcPts val="7551"/>
              </a:lnSpc>
              <a:spcBef>
                <a:spcPct val="0"/>
              </a:spcBef>
            </a:pPr>
            <a:r>
              <a:rPr lang="en-US" sz="5394">
                <a:solidFill>
                  <a:srgbClr val="000000"/>
                </a:solidFill>
                <a:latin typeface="Advent Pro Bold"/>
              </a:rPr>
              <a:t>Distraction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91008" y="4727968"/>
            <a:ext cx="4406526" cy="1882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51"/>
              </a:lnSpc>
              <a:spcBef>
                <a:spcPct val="0"/>
              </a:spcBef>
            </a:pPr>
            <a:r>
              <a:rPr lang="en-US" sz="5394">
                <a:solidFill>
                  <a:srgbClr val="000000"/>
                </a:solidFill>
                <a:latin typeface="Advent Pro Bold"/>
              </a:rPr>
              <a:t>Empathy &amp; Connection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05530" y="4727968"/>
            <a:ext cx="3876940" cy="1882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51"/>
              </a:lnSpc>
            </a:pPr>
            <a:r>
              <a:rPr lang="en-US" sz="5394">
                <a:solidFill>
                  <a:srgbClr val="000000"/>
                </a:solidFill>
                <a:latin typeface="Advent Pro Bold"/>
              </a:rPr>
              <a:t>Breathing &amp; </a:t>
            </a:r>
          </a:p>
          <a:p>
            <a:pPr>
              <a:lnSpc>
                <a:spcPts val="7551"/>
              </a:lnSpc>
              <a:spcBef>
                <a:spcPct val="0"/>
              </a:spcBef>
            </a:pPr>
            <a:r>
              <a:rPr lang="en-US" sz="5394">
                <a:solidFill>
                  <a:srgbClr val="000000"/>
                </a:solidFill>
                <a:latin typeface="Advent Pro Bold"/>
              </a:rPr>
              <a:t>Mindfulness</a:t>
            </a:r>
          </a:p>
        </p:txBody>
      </p:sp>
      <p:sp>
        <p:nvSpPr>
          <p:cNvPr id="9" name="Freeform 9"/>
          <p:cNvSpPr/>
          <p:nvPr/>
        </p:nvSpPr>
        <p:spPr>
          <a:xfrm rot="10609737">
            <a:off x="7679527" y="3248262"/>
            <a:ext cx="2547292" cy="646375"/>
          </a:xfrm>
          <a:custGeom>
            <a:avLst/>
            <a:gdLst/>
            <a:ahLst/>
            <a:cxnLst/>
            <a:rect l="l" t="t" r="r" b="b"/>
            <a:pathLst>
              <a:path w="2547292" h="646375">
                <a:moveTo>
                  <a:pt x="0" y="0"/>
                </a:moveTo>
                <a:lnTo>
                  <a:pt x="2547292" y="0"/>
                </a:lnTo>
                <a:lnTo>
                  <a:pt x="2547292" y="646376"/>
                </a:lnTo>
                <a:lnTo>
                  <a:pt x="0" y="6463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994472" y="3312805"/>
            <a:ext cx="2568638" cy="651792"/>
          </a:xfrm>
          <a:custGeom>
            <a:avLst/>
            <a:gdLst/>
            <a:ahLst/>
            <a:cxnLst/>
            <a:rect l="l" t="t" r="r" b="b"/>
            <a:pathLst>
              <a:path w="2568638" h="651792">
                <a:moveTo>
                  <a:pt x="0" y="0"/>
                </a:moveTo>
                <a:lnTo>
                  <a:pt x="2568638" y="0"/>
                </a:lnTo>
                <a:lnTo>
                  <a:pt x="2568638" y="651792"/>
                </a:lnTo>
                <a:lnTo>
                  <a:pt x="0" y="6517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806791" y="3145030"/>
            <a:ext cx="2345626" cy="681388"/>
          </a:xfrm>
          <a:custGeom>
            <a:avLst/>
            <a:gdLst/>
            <a:ahLst/>
            <a:cxnLst/>
            <a:rect l="l" t="t" r="r" b="b"/>
            <a:pathLst>
              <a:path w="2345626" h="681388">
                <a:moveTo>
                  <a:pt x="0" y="0"/>
                </a:moveTo>
                <a:lnTo>
                  <a:pt x="2345625" y="0"/>
                </a:lnTo>
                <a:lnTo>
                  <a:pt x="2345625" y="681388"/>
                </a:lnTo>
                <a:lnTo>
                  <a:pt x="0" y="6813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240" r="-7240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4398480" y="9238793"/>
            <a:ext cx="353754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Porcelain"/>
              </a:rPr>
              <a:t>Dawn Huebner, PhD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65741" y="5835667"/>
            <a:ext cx="1119621" cy="1473185"/>
          </a:xfrm>
          <a:custGeom>
            <a:avLst/>
            <a:gdLst/>
            <a:ahLst/>
            <a:cxnLst/>
            <a:rect l="l" t="t" r="r" b="b"/>
            <a:pathLst>
              <a:path w="1119621" h="1473185">
                <a:moveTo>
                  <a:pt x="0" y="0"/>
                </a:moveTo>
                <a:lnTo>
                  <a:pt x="1119621" y="0"/>
                </a:lnTo>
                <a:lnTo>
                  <a:pt x="1119621" y="1473185"/>
                </a:lnTo>
                <a:lnTo>
                  <a:pt x="0" y="14731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31932" y="3993779"/>
            <a:ext cx="17710256" cy="9168571"/>
          </a:xfrm>
          <a:custGeom>
            <a:avLst/>
            <a:gdLst/>
            <a:ahLst/>
            <a:cxnLst/>
            <a:rect l="l" t="t" r="r" b="b"/>
            <a:pathLst>
              <a:path w="17710256" h="9168571">
                <a:moveTo>
                  <a:pt x="0" y="0"/>
                </a:moveTo>
                <a:lnTo>
                  <a:pt x="17710256" y="0"/>
                </a:lnTo>
                <a:lnTo>
                  <a:pt x="17710256" y="9168571"/>
                </a:lnTo>
                <a:lnTo>
                  <a:pt x="0" y="91685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190" b="-4233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85282" y="4613617"/>
            <a:ext cx="1119621" cy="1473185"/>
          </a:xfrm>
          <a:custGeom>
            <a:avLst/>
            <a:gdLst/>
            <a:ahLst/>
            <a:cxnLst/>
            <a:rect l="l" t="t" r="r" b="b"/>
            <a:pathLst>
              <a:path w="1119621" h="1473185">
                <a:moveTo>
                  <a:pt x="0" y="0"/>
                </a:moveTo>
                <a:lnTo>
                  <a:pt x="1119621" y="0"/>
                </a:lnTo>
                <a:lnTo>
                  <a:pt x="1119621" y="1473185"/>
                </a:lnTo>
                <a:lnTo>
                  <a:pt x="0" y="14731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85282" y="7308852"/>
            <a:ext cx="1196851" cy="1673918"/>
          </a:xfrm>
          <a:custGeom>
            <a:avLst/>
            <a:gdLst/>
            <a:ahLst/>
            <a:cxnLst/>
            <a:rect l="l" t="t" r="r" b="b"/>
            <a:pathLst>
              <a:path w="1196851" h="1673918">
                <a:moveTo>
                  <a:pt x="0" y="0"/>
                </a:moveTo>
                <a:lnTo>
                  <a:pt x="1196851" y="0"/>
                </a:lnTo>
                <a:lnTo>
                  <a:pt x="1196851" y="1673918"/>
                </a:lnTo>
                <a:lnTo>
                  <a:pt x="0" y="16739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411801" y="4925522"/>
            <a:ext cx="1925307" cy="910145"/>
          </a:xfrm>
          <a:custGeom>
            <a:avLst/>
            <a:gdLst/>
            <a:ahLst/>
            <a:cxnLst/>
            <a:rect l="l" t="t" r="r" b="b"/>
            <a:pathLst>
              <a:path w="1925307" h="910145">
                <a:moveTo>
                  <a:pt x="0" y="0"/>
                </a:moveTo>
                <a:lnTo>
                  <a:pt x="1925307" y="0"/>
                </a:lnTo>
                <a:lnTo>
                  <a:pt x="1925307" y="910145"/>
                </a:lnTo>
                <a:lnTo>
                  <a:pt x="0" y="9101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0" y="398853"/>
            <a:ext cx="18042188" cy="3091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000000"/>
                </a:solidFill>
                <a:latin typeface="Marykate"/>
              </a:rPr>
              <a:t>Second step</a:t>
            </a:r>
          </a:p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000000"/>
                </a:solidFill>
                <a:latin typeface="Marykate"/>
              </a:rPr>
              <a:t>(when the danger is real)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21271" y="4580272"/>
            <a:ext cx="10717919" cy="137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Advent Pro Bold"/>
              </a:rPr>
              <a:t>Quiet the alarm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21271" y="7375874"/>
            <a:ext cx="5975152" cy="137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Advent Pro Bold"/>
              </a:rPr>
              <a:t>Address safety</a:t>
            </a:r>
          </a:p>
        </p:txBody>
      </p:sp>
      <p:sp>
        <p:nvSpPr>
          <p:cNvPr id="10" name="Freeform 10"/>
          <p:cNvSpPr/>
          <p:nvPr/>
        </p:nvSpPr>
        <p:spPr>
          <a:xfrm>
            <a:off x="3411801" y="7690739"/>
            <a:ext cx="1925307" cy="910145"/>
          </a:xfrm>
          <a:custGeom>
            <a:avLst/>
            <a:gdLst/>
            <a:ahLst/>
            <a:cxnLst/>
            <a:rect l="l" t="t" r="r" b="b"/>
            <a:pathLst>
              <a:path w="1925307" h="910145">
                <a:moveTo>
                  <a:pt x="0" y="0"/>
                </a:moveTo>
                <a:lnTo>
                  <a:pt x="1925307" y="0"/>
                </a:lnTo>
                <a:lnTo>
                  <a:pt x="1925307" y="910145"/>
                </a:lnTo>
                <a:lnTo>
                  <a:pt x="0" y="9101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3601644" y="9153525"/>
            <a:ext cx="353754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Porcelain"/>
              </a:rPr>
              <a:t>Dawn Huebner, PhD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40945" y="889335"/>
            <a:ext cx="8628762" cy="3872897"/>
          </a:xfrm>
          <a:custGeom>
            <a:avLst/>
            <a:gdLst/>
            <a:ahLst/>
            <a:cxnLst/>
            <a:rect l="l" t="t" r="r" b="b"/>
            <a:pathLst>
              <a:path w="8628762" h="3872897">
                <a:moveTo>
                  <a:pt x="0" y="0"/>
                </a:moveTo>
                <a:lnTo>
                  <a:pt x="8628762" y="0"/>
                </a:lnTo>
                <a:lnTo>
                  <a:pt x="8628762" y="3872897"/>
                </a:lnTo>
                <a:lnTo>
                  <a:pt x="0" y="38728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682" t="-24447" r="-2423" b="-7312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25222" y="6880221"/>
            <a:ext cx="13949706" cy="300201"/>
            <a:chOff x="0" y="0"/>
            <a:chExt cx="18599608" cy="400267"/>
          </a:xfrm>
        </p:grpSpPr>
        <p:sp>
          <p:nvSpPr>
            <p:cNvPr id="4" name="AutoShape 4"/>
            <p:cNvSpPr/>
            <p:nvPr/>
          </p:nvSpPr>
          <p:spPr>
            <a:xfrm>
              <a:off x="179136" y="179136"/>
              <a:ext cx="18241336" cy="0"/>
            </a:xfrm>
            <a:prstGeom prst="line">
              <a:avLst/>
            </a:prstGeom>
            <a:ln w="78208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5" name="Group 5"/>
            <p:cNvGrpSpPr/>
            <p:nvPr/>
          </p:nvGrpSpPr>
          <p:grpSpPr>
            <a:xfrm>
              <a:off x="0" y="41996"/>
              <a:ext cx="358271" cy="358271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4744377" y="31459"/>
              <a:ext cx="358271" cy="358271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9488754" y="31459"/>
              <a:ext cx="358271" cy="358271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14233131" y="31459"/>
              <a:ext cx="358271" cy="358271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18241336" y="0"/>
              <a:ext cx="358271" cy="358271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5" name="TextBox 15"/>
          <p:cNvSpPr txBox="1"/>
          <p:nvPr/>
        </p:nvSpPr>
        <p:spPr>
          <a:xfrm>
            <a:off x="3036447" y="1094835"/>
            <a:ext cx="10527254" cy="336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000000"/>
                </a:solidFill>
                <a:latin typeface="Marykate"/>
              </a:rPr>
              <a:t>WHEN THE DANGER</a:t>
            </a:r>
          </a:p>
          <a:p>
            <a:pPr marL="0" lvl="0" indent="0" algn="ctr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Marykate"/>
              </a:rPr>
              <a:t>IS </a:t>
            </a:r>
            <a:r>
              <a:rPr lang="en-US" sz="9600">
                <a:solidFill>
                  <a:srgbClr val="8C52FF"/>
                </a:solidFill>
                <a:latin typeface="Marykate"/>
              </a:rPr>
              <a:t>REAL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81109" y="7417115"/>
            <a:ext cx="2276775" cy="156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40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Advent Pro Bold"/>
              </a:rPr>
              <a:t>Quiet the alarm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82191" y="7417115"/>
            <a:ext cx="3106163" cy="77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40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Advent Pro Bold"/>
              </a:rPr>
              <a:t>Empathize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376919" y="7132796"/>
            <a:ext cx="2534352" cy="156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40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Advent Pro Bold"/>
              </a:rPr>
              <a:t>Address safety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430982" y="7406640"/>
            <a:ext cx="2677451" cy="156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40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Advent Pro Bold"/>
              </a:rPr>
              <a:t>Problem-solve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335878" y="4308570"/>
            <a:ext cx="2923422" cy="2358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40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Advent Pro Bold"/>
              </a:rPr>
              <a:t>Trauma-informed CBT</a:t>
            </a:r>
          </a:p>
        </p:txBody>
      </p:sp>
      <p:sp>
        <p:nvSpPr>
          <p:cNvPr id="21" name="Freeform 21"/>
          <p:cNvSpPr/>
          <p:nvPr/>
        </p:nvSpPr>
        <p:spPr>
          <a:xfrm>
            <a:off x="14108432" y="889335"/>
            <a:ext cx="1832486" cy="3243338"/>
          </a:xfrm>
          <a:custGeom>
            <a:avLst/>
            <a:gdLst/>
            <a:ahLst/>
            <a:cxnLst/>
            <a:rect l="l" t="t" r="r" b="b"/>
            <a:pathLst>
              <a:path w="1832486" h="3243338">
                <a:moveTo>
                  <a:pt x="0" y="0"/>
                </a:moveTo>
                <a:lnTo>
                  <a:pt x="1832487" y="0"/>
                </a:lnTo>
                <a:lnTo>
                  <a:pt x="1832487" y="3243338"/>
                </a:lnTo>
                <a:lnTo>
                  <a:pt x="0" y="32433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4225436" y="9238793"/>
            <a:ext cx="353754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Porcelain"/>
              </a:rPr>
              <a:t>Dawn Huebner, PhD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65741" y="5835667"/>
            <a:ext cx="1119621" cy="1473185"/>
          </a:xfrm>
          <a:custGeom>
            <a:avLst/>
            <a:gdLst/>
            <a:ahLst/>
            <a:cxnLst/>
            <a:rect l="l" t="t" r="r" b="b"/>
            <a:pathLst>
              <a:path w="1119621" h="1473185">
                <a:moveTo>
                  <a:pt x="0" y="0"/>
                </a:moveTo>
                <a:lnTo>
                  <a:pt x="1119621" y="0"/>
                </a:lnTo>
                <a:lnTo>
                  <a:pt x="1119621" y="1473185"/>
                </a:lnTo>
                <a:lnTo>
                  <a:pt x="0" y="14731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31932" y="3993779"/>
            <a:ext cx="17710256" cy="9168571"/>
          </a:xfrm>
          <a:custGeom>
            <a:avLst/>
            <a:gdLst/>
            <a:ahLst/>
            <a:cxnLst/>
            <a:rect l="l" t="t" r="r" b="b"/>
            <a:pathLst>
              <a:path w="17710256" h="9168571">
                <a:moveTo>
                  <a:pt x="0" y="0"/>
                </a:moveTo>
                <a:lnTo>
                  <a:pt x="17710256" y="0"/>
                </a:lnTo>
                <a:lnTo>
                  <a:pt x="17710256" y="9168571"/>
                </a:lnTo>
                <a:lnTo>
                  <a:pt x="0" y="91685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190" b="-4233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85282" y="4613617"/>
            <a:ext cx="1119621" cy="1473185"/>
          </a:xfrm>
          <a:custGeom>
            <a:avLst/>
            <a:gdLst/>
            <a:ahLst/>
            <a:cxnLst/>
            <a:rect l="l" t="t" r="r" b="b"/>
            <a:pathLst>
              <a:path w="1119621" h="1473185">
                <a:moveTo>
                  <a:pt x="0" y="0"/>
                </a:moveTo>
                <a:lnTo>
                  <a:pt x="1119621" y="0"/>
                </a:lnTo>
                <a:lnTo>
                  <a:pt x="1119621" y="1473185"/>
                </a:lnTo>
                <a:lnTo>
                  <a:pt x="0" y="14731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85282" y="7308852"/>
            <a:ext cx="1196851" cy="1673918"/>
          </a:xfrm>
          <a:custGeom>
            <a:avLst/>
            <a:gdLst/>
            <a:ahLst/>
            <a:cxnLst/>
            <a:rect l="l" t="t" r="r" b="b"/>
            <a:pathLst>
              <a:path w="1196851" h="1673918">
                <a:moveTo>
                  <a:pt x="0" y="0"/>
                </a:moveTo>
                <a:lnTo>
                  <a:pt x="1196851" y="0"/>
                </a:lnTo>
                <a:lnTo>
                  <a:pt x="1196851" y="1673918"/>
                </a:lnTo>
                <a:lnTo>
                  <a:pt x="0" y="16739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0" y="398853"/>
            <a:ext cx="18042188" cy="3091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000000"/>
                </a:solidFill>
                <a:latin typeface="Marykate"/>
              </a:rPr>
              <a:t>Second step</a:t>
            </a:r>
          </a:p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000000"/>
                </a:solidFill>
                <a:latin typeface="Marykate"/>
              </a:rPr>
              <a:t>(when the danger is overblown or absent)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27644" y="4580272"/>
            <a:ext cx="10717919" cy="137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Advent Pro Bold"/>
              </a:rPr>
              <a:t>Quiet the alarm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527644" y="7200115"/>
            <a:ext cx="7824292" cy="137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Advent Pro Bold"/>
              </a:rPr>
              <a:t>Help child use logic</a:t>
            </a:r>
          </a:p>
        </p:txBody>
      </p:sp>
      <p:sp>
        <p:nvSpPr>
          <p:cNvPr id="9" name="Freeform 9"/>
          <p:cNvSpPr/>
          <p:nvPr/>
        </p:nvSpPr>
        <p:spPr>
          <a:xfrm rot="7988265">
            <a:off x="11151847" y="5598054"/>
            <a:ext cx="2700701" cy="1276695"/>
          </a:xfrm>
          <a:custGeom>
            <a:avLst/>
            <a:gdLst/>
            <a:ahLst/>
            <a:cxnLst/>
            <a:rect l="l" t="t" r="r" b="b"/>
            <a:pathLst>
              <a:path w="2700701" h="1276695">
                <a:moveTo>
                  <a:pt x="0" y="0"/>
                </a:moveTo>
                <a:lnTo>
                  <a:pt x="2700701" y="0"/>
                </a:lnTo>
                <a:lnTo>
                  <a:pt x="2700701" y="1276695"/>
                </a:lnTo>
                <a:lnTo>
                  <a:pt x="0" y="12766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3601644" y="8877995"/>
            <a:ext cx="353754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Porcelain"/>
              </a:rPr>
              <a:t>Dawn Huebner, PhD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4222">
            <a:off x="14132936" y="3509585"/>
            <a:ext cx="635583" cy="705224"/>
          </a:xfrm>
          <a:custGeom>
            <a:avLst/>
            <a:gdLst/>
            <a:ahLst/>
            <a:cxnLst/>
            <a:rect l="l" t="t" r="r" b="b"/>
            <a:pathLst>
              <a:path w="635583" h="705224">
                <a:moveTo>
                  <a:pt x="0" y="0"/>
                </a:moveTo>
                <a:lnTo>
                  <a:pt x="635584" y="0"/>
                </a:lnTo>
                <a:lnTo>
                  <a:pt x="635584" y="705225"/>
                </a:lnTo>
                <a:lnTo>
                  <a:pt x="0" y="7052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78066">
            <a:off x="5536623" y="1108219"/>
            <a:ext cx="7025580" cy="1900916"/>
          </a:xfrm>
          <a:custGeom>
            <a:avLst/>
            <a:gdLst/>
            <a:ahLst/>
            <a:cxnLst/>
            <a:rect l="l" t="t" r="r" b="b"/>
            <a:pathLst>
              <a:path w="7025580" h="1900916">
                <a:moveTo>
                  <a:pt x="0" y="0"/>
                </a:moveTo>
                <a:lnTo>
                  <a:pt x="7025579" y="0"/>
                </a:lnTo>
                <a:lnTo>
                  <a:pt x="7025579" y="1900916"/>
                </a:lnTo>
                <a:lnTo>
                  <a:pt x="0" y="19009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682" t="-48089" r="-2423" b="-17964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84944" y="4173727"/>
            <a:ext cx="1258280" cy="1939545"/>
          </a:xfrm>
          <a:custGeom>
            <a:avLst/>
            <a:gdLst/>
            <a:ahLst/>
            <a:cxnLst/>
            <a:rect l="l" t="t" r="r" b="b"/>
            <a:pathLst>
              <a:path w="1258280" h="1939545">
                <a:moveTo>
                  <a:pt x="0" y="0"/>
                </a:moveTo>
                <a:lnTo>
                  <a:pt x="1258280" y="0"/>
                </a:lnTo>
                <a:lnTo>
                  <a:pt x="1258280" y="1939546"/>
                </a:lnTo>
                <a:lnTo>
                  <a:pt x="0" y="19395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400721" y="6897037"/>
            <a:ext cx="4226725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Advent Pro Bold"/>
              </a:rPr>
              <a:t>Is it true?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04077" y="6897037"/>
            <a:ext cx="4490672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Advent Pro Bold"/>
              </a:rPr>
              <a:t>Is it likely?</a:t>
            </a:r>
          </a:p>
        </p:txBody>
      </p:sp>
      <p:sp>
        <p:nvSpPr>
          <p:cNvPr id="7" name="TextBox 7"/>
          <p:cNvSpPr txBox="1"/>
          <p:nvPr/>
        </p:nvSpPr>
        <p:spPr>
          <a:xfrm rot="-96942">
            <a:off x="5736128" y="1128099"/>
            <a:ext cx="6205209" cy="166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Marykate"/>
              </a:rPr>
              <a:t>LOGIC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94748" y="6713348"/>
            <a:ext cx="4397609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Advent Pro Bold"/>
              </a:rPr>
              <a:t>What can I do?</a:t>
            </a:r>
          </a:p>
        </p:txBody>
      </p:sp>
      <p:sp>
        <p:nvSpPr>
          <p:cNvPr id="9" name="Freeform 9"/>
          <p:cNvSpPr/>
          <p:nvPr/>
        </p:nvSpPr>
        <p:spPr>
          <a:xfrm>
            <a:off x="8420273" y="4326127"/>
            <a:ext cx="1258280" cy="1939545"/>
          </a:xfrm>
          <a:custGeom>
            <a:avLst/>
            <a:gdLst/>
            <a:ahLst/>
            <a:cxnLst/>
            <a:rect l="l" t="t" r="r" b="b"/>
            <a:pathLst>
              <a:path w="1258280" h="1939545">
                <a:moveTo>
                  <a:pt x="0" y="0"/>
                </a:moveTo>
                <a:lnTo>
                  <a:pt x="1258280" y="0"/>
                </a:lnTo>
                <a:lnTo>
                  <a:pt x="1258280" y="1939546"/>
                </a:lnTo>
                <a:lnTo>
                  <a:pt x="0" y="19395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955601" y="4326127"/>
            <a:ext cx="1258280" cy="1939545"/>
          </a:xfrm>
          <a:custGeom>
            <a:avLst/>
            <a:gdLst/>
            <a:ahLst/>
            <a:cxnLst/>
            <a:rect l="l" t="t" r="r" b="b"/>
            <a:pathLst>
              <a:path w="1258280" h="1939545">
                <a:moveTo>
                  <a:pt x="0" y="0"/>
                </a:moveTo>
                <a:lnTo>
                  <a:pt x="1258281" y="0"/>
                </a:lnTo>
                <a:lnTo>
                  <a:pt x="1258281" y="1939546"/>
                </a:lnTo>
                <a:lnTo>
                  <a:pt x="0" y="19395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300838">
            <a:off x="4815553" y="1331748"/>
            <a:ext cx="1844641" cy="535856"/>
          </a:xfrm>
          <a:custGeom>
            <a:avLst/>
            <a:gdLst/>
            <a:ahLst/>
            <a:cxnLst/>
            <a:rect l="l" t="t" r="r" b="b"/>
            <a:pathLst>
              <a:path w="1844641" h="535856">
                <a:moveTo>
                  <a:pt x="0" y="0"/>
                </a:moveTo>
                <a:lnTo>
                  <a:pt x="1844641" y="0"/>
                </a:lnTo>
                <a:lnTo>
                  <a:pt x="1844641" y="535856"/>
                </a:lnTo>
                <a:lnTo>
                  <a:pt x="0" y="5358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7240" r="-7240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4225436" y="9238793"/>
            <a:ext cx="353754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Porcelain"/>
              </a:rPr>
              <a:t>Dawn Huebner, PhD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77187" y="4008602"/>
            <a:ext cx="2180191" cy="1926744"/>
          </a:xfrm>
          <a:custGeom>
            <a:avLst/>
            <a:gdLst/>
            <a:ahLst/>
            <a:cxnLst/>
            <a:rect l="l" t="t" r="r" b="b"/>
            <a:pathLst>
              <a:path w="2180191" h="1926744">
                <a:moveTo>
                  <a:pt x="0" y="0"/>
                </a:moveTo>
                <a:lnTo>
                  <a:pt x="2180191" y="0"/>
                </a:lnTo>
                <a:lnTo>
                  <a:pt x="2180191" y="1926744"/>
                </a:lnTo>
                <a:lnTo>
                  <a:pt x="0" y="1926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68211" y="3472181"/>
            <a:ext cx="3222427" cy="2463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160"/>
              </a:lnSpc>
              <a:spcBef>
                <a:spcPct val="0"/>
              </a:spcBef>
            </a:pPr>
            <a:r>
              <a:rPr lang="en-US" sz="14400">
                <a:solidFill>
                  <a:srgbClr val="000000"/>
                </a:solidFill>
                <a:latin typeface="Marykate"/>
              </a:rPr>
              <a:t>Logic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805128" y="3472181"/>
            <a:ext cx="7720468" cy="2463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160"/>
              </a:lnSpc>
              <a:spcBef>
                <a:spcPct val="0"/>
              </a:spcBef>
            </a:pPr>
            <a:r>
              <a:rPr lang="en-US" sz="14400">
                <a:solidFill>
                  <a:srgbClr val="000000"/>
                </a:solidFill>
                <a:latin typeface="Marykate"/>
              </a:rPr>
              <a:t>Reassurance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225436" y="9238793"/>
            <a:ext cx="353754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Porcelain"/>
              </a:rPr>
              <a:t>Dawn Huebner, PhD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1321504" y="4094864"/>
            <a:ext cx="5807866" cy="4689542"/>
          </a:xfrm>
          <a:custGeom>
            <a:avLst/>
            <a:gdLst/>
            <a:ahLst/>
            <a:cxnLst/>
            <a:rect l="l" t="t" r="r" b="b"/>
            <a:pathLst>
              <a:path w="5807866" h="4689542">
                <a:moveTo>
                  <a:pt x="0" y="0"/>
                </a:moveTo>
                <a:lnTo>
                  <a:pt x="5807865" y="0"/>
                </a:lnTo>
                <a:lnTo>
                  <a:pt x="5807865" y="4689542"/>
                </a:lnTo>
                <a:lnTo>
                  <a:pt x="0" y="4689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5598" r="-74216" b="-19189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6231554" y="4094864"/>
            <a:ext cx="5807866" cy="4689542"/>
          </a:xfrm>
          <a:custGeom>
            <a:avLst/>
            <a:gdLst/>
            <a:ahLst/>
            <a:cxnLst/>
            <a:rect l="l" t="t" r="r" b="b"/>
            <a:pathLst>
              <a:path w="5807866" h="4689542">
                <a:moveTo>
                  <a:pt x="0" y="0"/>
                </a:moveTo>
                <a:lnTo>
                  <a:pt x="5807866" y="0"/>
                </a:lnTo>
                <a:lnTo>
                  <a:pt x="5807866" y="4689542"/>
                </a:lnTo>
                <a:lnTo>
                  <a:pt x="0" y="4689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5598" r="-74216" b="-19189"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140356" y="4094864"/>
            <a:ext cx="5807866" cy="4689542"/>
          </a:xfrm>
          <a:custGeom>
            <a:avLst/>
            <a:gdLst/>
            <a:ahLst/>
            <a:cxnLst/>
            <a:rect l="l" t="t" r="r" b="b"/>
            <a:pathLst>
              <a:path w="5807866" h="4689542">
                <a:moveTo>
                  <a:pt x="0" y="0"/>
                </a:moveTo>
                <a:lnTo>
                  <a:pt x="5807866" y="0"/>
                </a:lnTo>
                <a:lnTo>
                  <a:pt x="5807866" y="4689542"/>
                </a:lnTo>
                <a:lnTo>
                  <a:pt x="0" y="4689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5598" r="-74216" b="-19189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397818" y="828675"/>
            <a:ext cx="11556128" cy="166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Marykate"/>
              </a:rPr>
              <a:t>OBJECTIVES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053709" y="5019675"/>
            <a:ext cx="4343454" cy="215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  <a:spcBef>
                <a:spcPct val="0"/>
              </a:spcBef>
            </a:pPr>
            <a:r>
              <a:rPr lang="en-US" sz="6200">
                <a:solidFill>
                  <a:srgbClr val="000000"/>
                </a:solidFill>
                <a:latin typeface="Advent Pro Bold"/>
              </a:rPr>
              <a:t>Respond to anxiety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99518" y="4831254"/>
            <a:ext cx="4689542" cy="2202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Advent Pro Bold"/>
              </a:rPr>
              <a:t>Understand</a:t>
            </a:r>
          </a:p>
          <a:p>
            <a:pPr algn="ctr">
              <a:lnSpc>
                <a:spcPts val="8680"/>
              </a:lnSpc>
              <a:spcBef>
                <a:spcPct val="0"/>
              </a:spcBef>
            </a:pPr>
            <a:r>
              <a:rPr lang="en-US" sz="6200">
                <a:solidFill>
                  <a:srgbClr val="000000"/>
                </a:solidFill>
                <a:latin typeface="Advent Pro Bold"/>
              </a:rPr>
              <a:t>anxiety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196393" y="4876339"/>
            <a:ext cx="3876940" cy="215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  <a:spcBef>
                <a:spcPct val="0"/>
              </a:spcBef>
            </a:pPr>
            <a:r>
              <a:rPr lang="en-US" sz="6200">
                <a:solidFill>
                  <a:srgbClr val="000000"/>
                </a:solidFill>
                <a:latin typeface="Advent Pro Bold"/>
              </a:rPr>
              <a:t>Recognize anxiety</a:t>
            </a:r>
          </a:p>
        </p:txBody>
      </p:sp>
      <p:sp>
        <p:nvSpPr>
          <p:cNvPr id="9" name="Freeform 9"/>
          <p:cNvSpPr/>
          <p:nvPr/>
        </p:nvSpPr>
        <p:spPr>
          <a:xfrm rot="1699596">
            <a:off x="1743674" y="3369583"/>
            <a:ext cx="1420727" cy="1338067"/>
          </a:xfrm>
          <a:custGeom>
            <a:avLst/>
            <a:gdLst/>
            <a:ahLst/>
            <a:cxnLst/>
            <a:rect l="l" t="t" r="r" b="b"/>
            <a:pathLst>
              <a:path w="1420727" h="1338067">
                <a:moveTo>
                  <a:pt x="0" y="0"/>
                </a:moveTo>
                <a:lnTo>
                  <a:pt x="1420727" y="0"/>
                </a:lnTo>
                <a:lnTo>
                  <a:pt x="1420727" y="1338067"/>
                </a:lnTo>
                <a:lnTo>
                  <a:pt x="0" y="13380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473948">
            <a:off x="6928699" y="3324217"/>
            <a:ext cx="1420727" cy="1338067"/>
          </a:xfrm>
          <a:custGeom>
            <a:avLst/>
            <a:gdLst/>
            <a:ahLst/>
            <a:cxnLst/>
            <a:rect l="l" t="t" r="r" b="b"/>
            <a:pathLst>
              <a:path w="1420727" h="1338067">
                <a:moveTo>
                  <a:pt x="0" y="0"/>
                </a:moveTo>
                <a:lnTo>
                  <a:pt x="1420728" y="0"/>
                </a:lnTo>
                <a:lnTo>
                  <a:pt x="1420728" y="1338067"/>
                </a:lnTo>
                <a:lnTo>
                  <a:pt x="0" y="13380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328633">
            <a:off x="12142791" y="3329026"/>
            <a:ext cx="1420727" cy="1338067"/>
          </a:xfrm>
          <a:custGeom>
            <a:avLst/>
            <a:gdLst/>
            <a:ahLst/>
            <a:cxnLst/>
            <a:rect l="l" t="t" r="r" b="b"/>
            <a:pathLst>
              <a:path w="1420727" h="1338067">
                <a:moveTo>
                  <a:pt x="0" y="0"/>
                </a:moveTo>
                <a:lnTo>
                  <a:pt x="1420727" y="0"/>
                </a:lnTo>
                <a:lnTo>
                  <a:pt x="1420727" y="1338067"/>
                </a:lnTo>
                <a:lnTo>
                  <a:pt x="0" y="13380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4225436" y="9238793"/>
            <a:ext cx="353754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Porcelain"/>
              </a:rPr>
              <a:t>Dawn Huebner, PhD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67505" y="509655"/>
            <a:ext cx="10835092" cy="8546688"/>
          </a:xfrm>
          <a:custGeom>
            <a:avLst/>
            <a:gdLst/>
            <a:ahLst/>
            <a:cxnLst/>
            <a:rect l="l" t="t" r="r" b="b"/>
            <a:pathLst>
              <a:path w="10835092" h="8546688">
                <a:moveTo>
                  <a:pt x="0" y="0"/>
                </a:moveTo>
                <a:lnTo>
                  <a:pt x="10835091" y="0"/>
                </a:lnTo>
                <a:lnTo>
                  <a:pt x="10835091" y="8546688"/>
                </a:lnTo>
                <a:lnTo>
                  <a:pt x="0" y="8546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08" r="-56646" b="-4138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81002" y="1949333"/>
            <a:ext cx="548388" cy="1073358"/>
          </a:xfrm>
          <a:custGeom>
            <a:avLst/>
            <a:gdLst/>
            <a:ahLst/>
            <a:cxnLst/>
            <a:rect l="l" t="t" r="r" b="b"/>
            <a:pathLst>
              <a:path w="548388" h="1073358">
                <a:moveTo>
                  <a:pt x="0" y="0"/>
                </a:moveTo>
                <a:lnTo>
                  <a:pt x="548388" y="0"/>
                </a:lnTo>
                <a:lnTo>
                  <a:pt x="548388" y="1073358"/>
                </a:lnTo>
                <a:lnTo>
                  <a:pt x="0" y="10733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1159436" y="4311042"/>
            <a:ext cx="2774796" cy="2806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arykate"/>
              </a:rPr>
              <a:t>Sure enough</a:t>
            </a:r>
          </a:p>
        </p:txBody>
      </p:sp>
      <p:sp>
        <p:nvSpPr>
          <p:cNvPr id="5" name="Freeform 5"/>
          <p:cNvSpPr/>
          <p:nvPr/>
        </p:nvSpPr>
        <p:spPr>
          <a:xfrm>
            <a:off x="13500689" y="3572009"/>
            <a:ext cx="1201908" cy="1210990"/>
          </a:xfrm>
          <a:custGeom>
            <a:avLst/>
            <a:gdLst/>
            <a:ahLst/>
            <a:cxnLst/>
            <a:rect l="l" t="t" r="r" b="b"/>
            <a:pathLst>
              <a:path w="1201908" h="1210990">
                <a:moveTo>
                  <a:pt x="0" y="0"/>
                </a:moveTo>
                <a:lnTo>
                  <a:pt x="1201907" y="0"/>
                </a:lnTo>
                <a:lnTo>
                  <a:pt x="1201907" y="1210990"/>
                </a:lnTo>
                <a:lnTo>
                  <a:pt x="0" y="12109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327928" y="4669102"/>
            <a:ext cx="2088755" cy="1387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arykate"/>
              </a:rPr>
              <a:t>Sure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414439" y="4829757"/>
            <a:ext cx="1459122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Marykate"/>
              </a:rPr>
              <a:t>vs.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4895" y="9153525"/>
            <a:ext cx="353754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Porcelain"/>
              </a:rPr>
              <a:t>Dawn Huebner, PhD</a:t>
            </a:r>
          </a:p>
        </p:txBody>
      </p:sp>
      <p:sp>
        <p:nvSpPr>
          <p:cNvPr id="9" name="Freeform 9"/>
          <p:cNvSpPr/>
          <p:nvPr/>
        </p:nvSpPr>
        <p:spPr>
          <a:xfrm>
            <a:off x="12442992" y="3211009"/>
            <a:ext cx="830828" cy="837106"/>
          </a:xfrm>
          <a:custGeom>
            <a:avLst/>
            <a:gdLst/>
            <a:ahLst/>
            <a:cxnLst/>
            <a:rect l="l" t="t" r="r" b="b"/>
            <a:pathLst>
              <a:path w="830828" h="837106">
                <a:moveTo>
                  <a:pt x="0" y="0"/>
                </a:moveTo>
                <a:lnTo>
                  <a:pt x="830828" y="0"/>
                </a:lnTo>
                <a:lnTo>
                  <a:pt x="830828" y="837106"/>
                </a:lnTo>
                <a:lnTo>
                  <a:pt x="0" y="8371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830390" y="5381564"/>
            <a:ext cx="830828" cy="837106"/>
          </a:xfrm>
          <a:custGeom>
            <a:avLst/>
            <a:gdLst/>
            <a:ahLst/>
            <a:cxnLst/>
            <a:rect l="l" t="t" r="r" b="b"/>
            <a:pathLst>
              <a:path w="830828" h="837106">
                <a:moveTo>
                  <a:pt x="0" y="0"/>
                </a:moveTo>
                <a:lnTo>
                  <a:pt x="830828" y="0"/>
                </a:lnTo>
                <a:lnTo>
                  <a:pt x="830828" y="837106"/>
                </a:lnTo>
                <a:lnTo>
                  <a:pt x="0" y="8371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26454" y="1942513"/>
            <a:ext cx="10835092" cy="11523139"/>
          </a:xfrm>
          <a:custGeom>
            <a:avLst/>
            <a:gdLst/>
            <a:ahLst/>
            <a:cxnLst/>
            <a:rect l="l" t="t" r="r" b="b"/>
            <a:pathLst>
              <a:path w="10835092" h="11523139">
                <a:moveTo>
                  <a:pt x="0" y="0"/>
                </a:moveTo>
                <a:lnTo>
                  <a:pt x="10835092" y="0"/>
                </a:lnTo>
                <a:lnTo>
                  <a:pt x="10835092" y="11523139"/>
                </a:lnTo>
                <a:lnTo>
                  <a:pt x="0" y="115231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51" r="-56646" b="-486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726454" y="3508301"/>
            <a:ext cx="548388" cy="1073358"/>
          </a:xfrm>
          <a:custGeom>
            <a:avLst/>
            <a:gdLst/>
            <a:ahLst/>
            <a:cxnLst/>
            <a:rect l="l" t="t" r="r" b="b"/>
            <a:pathLst>
              <a:path w="548388" h="1073358">
                <a:moveTo>
                  <a:pt x="0" y="0"/>
                </a:moveTo>
                <a:lnTo>
                  <a:pt x="548388" y="0"/>
                </a:lnTo>
                <a:lnTo>
                  <a:pt x="548388" y="1073358"/>
                </a:lnTo>
                <a:lnTo>
                  <a:pt x="0" y="10733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4390281">
            <a:off x="2547700" y="6564305"/>
            <a:ext cx="2357508" cy="665996"/>
          </a:xfrm>
          <a:custGeom>
            <a:avLst/>
            <a:gdLst/>
            <a:ahLst/>
            <a:cxnLst/>
            <a:rect l="l" t="t" r="r" b="b"/>
            <a:pathLst>
              <a:path w="2357508" h="665996">
                <a:moveTo>
                  <a:pt x="0" y="0"/>
                </a:moveTo>
                <a:lnTo>
                  <a:pt x="2357508" y="0"/>
                </a:lnTo>
                <a:lnTo>
                  <a:pt x="2357508" y="665996"/>
                </a:lnTo>
                <a:lnTo>
                  <a:pt x="0" y="6659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277294">
            <a:off x="14246016" y="5641959"/>
            <a:ext cx="1259296" cy="2380112"/>
          </a:xfrm>
          <a:custGeom>
            <a:avLst/>
            <a:gdLst/>
            <a:ahLst/>
            <a:cxnLst/>
            <a:rect l="l" t="t" r="r" b="b"/>
            <a:pathLst>
              <a:path w="1259296" h="2380112">
                <a:moveTo>
                  <a:pt x="0" y="0"/>
                </a:moveTo>
                <a:lnTo>
                  <a:pt x="1259295" y="0"/>
                </a:lnTo>
                <a:lnTo>
                  <a:pt x="1259295" y="2380112"/>
                </a:lnTo>
                <a:lnTo>
                  <a:pt x="0" y="23801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056132" y="828675"/>
            <a:ext cx="12809134" cy="1783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560"/>
              </a:lnSpc>
              <a:spcBef>
                <a:spcPct val="0"/>
              </a:spcBef>
            </a:pPr>
            <a:r>
              <a:rPr lang="en-US" sz="10400">
                <a:solidFill>
                  <a:srgbClr val="000000"/>
                </a:solidFill>
                <a:latin typeface="Marykate"/>
              </a:rPr>
              <a:t>RESPONDING TO QUESTIONS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457334" y="5048250"/>
            <a:ext cx="4381655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Advent Pro Bold"/>
              </a:rPr>
              <a:t>Real question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60700" y="5048250"/>
            <a:ext cx="4555477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Advent Pro Bold"/>
              </a:rPr>
              <a:t>Worry question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466205" y="5920407"/>
            <a:ext cx="4372784" cy="279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dvent Pro Bold"/>
              </a:rPr>
              <a:t>Genuine need for information</a:t>
            </a:r>
          </a:p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dvent Pro Bold"/>
              </a:rPr>
              <a:t>Any answer is okay</a:t>
            </a:r>
          </a:p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dvent Pro Bold"/>
              </a:rPr>
              <a:t>Only need to answer once or twice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697821" y="5992122"/>
            <a:ext cx="4318355" cy="335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dvent Pro Bold"/>
              </a:rPr>
              <a:t>Question driven by anxiety</a:t>
            </a:r>
          </a:p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dvent Pro Bold"/>
              </a:rPr>
              <a:t>Looking for specific answer</a:t>
            </a:r>
          </a:p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dvent Pro Bold"/>
              </a:rPr>
              <a:t>Need to answer again and again</a:t>
            </a:r>
          </a:p>
        </p:txBody>
      </p:sp>
      <p:sp>
        <p:nvSpPr>
          <p:cNvPr id="11" name="TextBox 11"/>
          <p:cNvSpPr txBox="1"/>
          <p:nvPr/>
        </p:nvSpPr>
        <p:spPr>
          <a:xfrm rot="1210681">
            <a:off x="2112426" y="8068393"/>
            <a:ext cx="4275038" cy="1962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Marykate"/>
              </a:rPr>
              <a:t>Answer the question</a:t>
            </a:r>
          </a:p>
        </p:txBody>
      </p:sp>
      <p:sp>
        <p:nvSpPr>
          <p:cNvPr id="12" name="TextBox 12"/>
          <p:cNvSpPr txBox="1"/>
          <p:nvPr/>
        </p:nvSpPr>
        <p:spPr>
          <a:xfrm rot="-1330270">
            <a:off x="12138977" y="8805870"/>
            <a:ext cx="3708012" cy="972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Marykate"/>
              </a:rPr>
              <a:t>Don't answer...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561546" y="198120"/>
            <a:ext cx="353754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Porcelain"/>
              </a:rPr>
              <a:t>Dawn Huebner, PhD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14682" y="3580215"/>
            <a:ext cx="9113540" cy="166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000000"/>
                </a:solidFill>
                <a:latin typeface="Marykate"/>
              </a:rPr>
              <a:t>But also don't ignore...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225436" y="9238793"/>
            <a:ext cx="353754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Porcelain"/>
              </a:rPr>
              <a:t>Dawn Huebner, PhD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58058" y="3763952"/>
            <a:ext cx="5979868" cy="3214179"/>
          </a:xfrm>
          <a:custGeom>
            <a:avLst/>
            <a:gdLst/>
            <a:ahLst/>
            <a:cxnLst/>
            <a:rect l="l" t="t" r="r" b="b"/>
            <a:pathLst>
              <a:path w="5979868" h="3214179">
                <a:moveTo>
                  <a:pt x="0" y="0"/>
                </a:moveTo>
                <a:lnTo>
                  <a:pt x="5979868" y="0"/>
                </a:lnTo>
                <a:lnTo>
                  <a:pt x="5979868" y="3214179"/>
                </a:lnTo>
                <a:lnTo>
                  <a:pt x="0" y="3214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72225" y="728014"/>
            <a:ext cx="7315200" cy="3931920"/>
          </a:xfrm>
          <a:custGeom>
            <a:avLst/>
            <a:gdLst/>
            <a:ahLst/>
            <a:cxnLst/>
            <a:rect l="l" t="t" r="r" b="b"/>
            <a:pathLst>
              <a:path w="7315200" h="3931920">
                <a:moveTo>
                  <a:pt x="0" y="0"/>
                </a:moveTo>
                <a:lnTo>
                  <a:pt x="7315200" y="0"/>
                </a:lnTo>
                <a:lnTo>
                  <a:pt x="7315200" y="3931920"/>
                </a:lnTo>
                <a:lnTo>
                  <a:pt x="0" y="3931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790423" y="5679225"/>
            <a:ext cx="7315200" cy="3931920"/>
          </a:xfrm>
          <a:custGeom>
            <a:avLst/>
            <a:gdLst/>
            <a:ahLst/>
            <a:cxnLst/>
            <a:rect l="l" t="t" r="r" b="b"/>
            <a:pathLst>
              <a:path w="7315200" h="3931920">
                <a:moveTo>
                  <a:pt x="0" y="0"/>
                </a:moveTo>
                <a:lnTo>
                  <a:pt x="7315200" y="0"/>
                </a:lnTo>
                <a:lnTo>
                  <a:pt x="7315200" y="3931920"/>
                </a:lnTo>
                <a:lnTo>
                  <a:pt x="0" y="3931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303763">
            <a:off x="14273949" y="533782"/>
            <a:ext cx="2121761" cy="1511754"/>
          </a:xfrm>
          <a:custGeom>
            <a:avLst/>
            <a:gdLst/>
            <a:ahLst/>
            <a:cxnLst/>
            <a:rect l="l" t="t" r="r" b="b"/>
            <a:pathLst>
              <a:path w="2121761" h="1511754">
                <a:moveTo>
                  <a:pt x="0" y="0"/>
                </a:moveTo>
                <a:lnTo>
                  <a:pt x="2121760" y="0"/>
                </a:lnTo>
                <a:lnTo>
                  <a:pt x="2121760" y="1511755"/>
                </a:lnTo>
                <a:lnTo>
                  <a:pt x="0" y="15117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 rot="-187567">
            <a:off x="704239" y="1304784"/>
            <a:ext cx="6871364" cy="1387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arykate"/>
              </a:rPr>
              <a:t>As far as I know...</a:t>
            </a:r>
          </a:p>
        </p:txBody>
      </p:sp>
      <p:sp>
        <p:nvSpPr>
          <p:cNvPr id="7" name="TextBox 7"/>
          <p:cNvSpPr txBox="1"/>
          <p:nvPr/>
        </p:nvSpPr>
        <p:spPr>
          <a:xfrm rot="-218857">
            <a:off x="11277260" y="4203509"/>
            <a:ext cx="2816423" cy="1387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arykate"/>
              </a:rPr>
              <a:t>I think...</a:t>
            </a:r>
          </a:p>
        </p:txBody>
      </p:sp>
      <p:sp>
        <p:nvSpPr>
          <p:cNvPr id="8" name="TextBox 8"/>
          <p:cNvSpPr txBox="1"/>
          <p:nvPr/>
        </p:nvSpPr>
        <p:spPr>
          <a:xfrm rot="-169525">
            <a:off x="3362115" y="5851589"/>
            <a:ext cx="5746056" cy="2806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arykate"/>
              </a:rPr>
              <a:t>Maybe yes and maybe no...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04146" y="2108661"/>
            <a:ext cx="8830072" cy="137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8C52FF"/>
                </a:solidFill>
                <a:latin typeface="Advent Pro Bold"/>
              </a:rPr>
              <a:t>Introduce uncertainty!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225436" y="9238793"/>
            <a:ext cx="353754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Porcelain"/>
              </a:rPr>
              <a:t>Dawn Huebner, PhD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1321504" y="4094864"/>
            <a:ext cx="5807866" cy="4689542"/>
          </a:xfrm>
          <a:custGeom>
            <a:avLst/>
            <a:gdLst/>
            <a:ahLst/>
            <a:cxnLst/>
            <a:rect l="l" t="t" r="r" b="b"/>
            <a:pathLst>
              <a:path w="5807866" h="4689542">
                <a:moveTo>
                  <a:pt x="0" y="0"/>
                </a:moveTo>
                <a:lnTo>
                  <a:pt x="5807865" y="0"/>
                </a:lnTo>
                <a:lnTo>
                  <a:pt x="5807865" y="4689542"/>
                </a:lnTo>
                <a:lnTo>
                  <a:pt x="0" y="4689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5598" r="-74216" b="-19189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6231554" y="4094864"/>
            <a:ext cx="5807866" cy="4689542"/>
          </a:xfrm>
          <a:custGeom>
            <a:avLst/>
            <a:gdLst/>
            <a:ahLst/>
            <a:cxnLst/>
            <a:rect l="l" t="t" r="r" b="b"/>
            <a:pathLst>
              <a:path w="5807866" h="4689542">
                <a:moveTo>
                  <a:pt x="0" y="0"/>
                </a:moveTo>
                <a:lnTo>
                  <a:pt x="5807866" y="0"/>
                </a:lnTo>
                <a:lnTo>
                  <a:pt x="5807866" y="4689542"/>
                </a:lnTo>
                <a:lnTo>
                  <a:pt x="0" y="4689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5598" r="-74216" b="-19189"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140356" y="4094864"/>
            <a:ext cx="5807866" cy="4689542"/>
          </a:xfrm>
          <a:custGeom>
            <a:avLst/>
            <a:gdLst/>
            <a:ahLst/>
            <a:cxnLst/>
            <a:rect l="l" t="t" r="r" b="b"/>
            <a:pathLst>
              <a:path w="5807866" h="4689542">
                <a:moveTo>
                  <a:pt x="0" y="0"/>
                </a:moveTo>
                <a:lnTo>
                  <a:pt x="5807866" y="0"/>
                </a:lnTo>
                <a:lnTo>
                  <a:pt x="5807866" y="4689542"/>
                </a:lnTo>
                <a:lnTo>
                  <a:pt x="0" y="4689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5598" r="-74216" b="-19189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397818" y="828675"/>
            <a:ext cx="11556128" cy="166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Marykate"/>
              </a:rPr>
              <a:t>AND THEN...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289883" y="3898733"/>
            <a:ext cx="3667050" cy="1882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51"/>
              </a:lnSpc>
              <a:spcBef>
                <a:spcPct val="0"/>
              </a:spcBef>
            </a:pPr>
            <a:r>
              <a:rPr lang="en-US" sz="5394">
                <a:solidFill>
                  <a:srgbClr val="000000"/>
                </a:solidFill>
                <a:latin typeface="Advent Pro Bold"/>
              </a:rPr>
              <a:t>Help child use skills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84190" y="3967240"/>
            <a:ext cx="3596901" cy="929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51"/>
              </a:lnSpc>
              <a:spcBef>
                <a:spcPct val="0"/>
              </a:spcBef>
            </a:pPr>
            <a:r>
              <a:rPr lang="en-US" sz="5394">
                <a:solidFill>
                  <a:srgbClr val="000000"/>
                </a:solidFill>
                <a:latin typeface="Advent Pro Bold"/>
              </a:rPr>
              <a:t>Empathize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196393" y="3967240"/>
            <a:ext cx="3876940" cy="929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51"/>
              </a:lnSpc>
              <a:spcBef>
                <a:spcPct val="0"/>
              </a:spcBef>
            </a:pPr>
            <a:r>
              <a:rPr lang="en-US" sz="5394">
                <a:solidFill>
                  <a:srgbClr val="000000"/>
                </a:solidFill>
                <a:latin typeface="Advent Pro Bold"/>
              </a:rPr>
              <a:t>Label worry</a:t>
            </a:r>
          </a:p>
        </p:txBody>
      </p:sp>
      <p:sp>
        <p:nvSpPr>
          <p:cNvPr id="9" name="Freeform 9"/>
          <p:cNvSpPr/>
          <p:nvPr/>
        </p:nvSpPr>
        <p:spPr>
          <a:xfrm>
            <a:off x="3397818" y="3280845"/>
            <a:ext cx="1844641" cy="535856"/>
          </a:xfrm>
          <a:custGeom>
            <a:avLst/>
            <a:gdLst/>
            <a:ahLst/>
            <a:cxnLst/>
            <a:rect l="l" t="t" r="r" b="b"/>
            <a:pathLst>
              <a:path w="1844641" h="535856">
                <a:moveTo>
                  <a:pt x="0" y="0"/>
                </a:moveTo>
                <a:lnTo>
                  <a:pt x="1844641" y="0"/>
                </a:lnTo>
                <a:lnTo>
                  <a:pt x="1844641" y="535855"/>
                </a:lnTo>
                <a:lnTo>
                  <a:pt x="0" y="5358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240" r="-7240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212542" y="3280845"/>
            <a:ext cx="1844641" cy="535856"/>
          </a:xfrm>
          <a:custGeom>
            <a:avLst/>
            <a:gdLst/>
            <a:ahLst/>
            <a:cxnLst/>
            <a:rect l="l" t="t" r="r" b="b"/>
            <a:pathLst>
              <a:path w="1844641" h="535856">
                <a:moveTo>
                  <a:pt x="0" y="0"/>
                </a:moveTo>
                <a:lnTo>
                  <a:pt x="1844641" y="0"/>
                </a:lnTo>
                <a:lnTo>
                  <a:pt x="1844641" y="535855"/>
                </a:lnTo>
                <a:lnTo>
                  <a:pt x="0" y="5358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240" r="-7240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109304" y="3280845"/>
            <a:ext cx="1844641" cy="535856"/>
          </a:xfrm>
          <a:custGeom>
            <a:avLst/>
            <a:gdLst/>
            <a:ahLst/>
            <a:cxnLst/>
            <a:rect l="l" t="t" r="r" b="b"/>
            <a:pathLst>
              <a:path w="1844641" h="535856">
                <a:moveTo>
                  <a:pt x="0" y="0"/>
                </a:moveTo>
                <a:lnTo>
                  <a:pt x="1844642" y="0"/>
                </a:lnTo>
                <a:lnTo>
                  <a:pt x="1844642" y="535855"/>
                </a:lnTo>
                <a:lnTo>
                  <a:pt x="0" y="5358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240" r="-7240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4225436" y="9238793"/>
            <a:ext cx="353754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Porcelain"/>
              </a:rPr>
              <a:t>Dawn Huebner, PhD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5222" y="6880221"/>
            <a:ext cx="13949706" cy="300201"/>
            <a:chOff x="0" y="0"/>
            <a:chExt cx="18599608" cy="400267"/>
          </a:xfrm>
        </p:grpSpPr>
        <p:sp>
          <p:nvSpPr>
            <p:cNvPr id="3" name="AutoShape 3"/>
            <p:cNvSpPr/>
            <p:nvPr/>
          </p:nvSpPr>
          <p:spPr>
            <a:xfrm>
              <a:off x="179136" y="179136"/>
              <a:ext cx="18241336" cy="0"/>
            </a:xfrm>
            <a:prstGeom prst="line">
              <a:avLst/>
            </a:prstGeom>
            <a:ln w="78208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" name="Group 4"/>
            <p:cNvGrpSpPr/>
            <p:nvPr/>
          </p:nvGrpSpPr>
          <p:grpSpPr>
            <a:xfrm>
              <a:off x="0" y="41996"/>
              <a:ext cx="358271" cy="358271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4744377" y="31459"/>
              <a:ext cx="358271" cy="358271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9488754" y="31459"/>
              <a:ext cx="358271" cy="358271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14233131" y="31459"/>
              <a:ext cx="358271" cy="358271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8241336" y="0"/>
              <a:ext cx="358271" cy="358271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4" name="TextBox 14"/>
          <p:cNvSpPr txBox="1"/>
          <p:nvPr/>
        </p:nvSpPr>
        <p:spPr>
          <a:xfrm>
            <a:off x="3944216" y="81915"/>
            <a:ext cx="10527254" cy="4653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000000"/>
                </a:solidFill>
                <a:latin typeface="Marykate"/>
              </a:rPr>
              <a:t>WHEN THE DANGER</a:t>
            </a:r>
          </a:p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000000"/>
                </a:solidFill>
                <a:latin typeface="Marykate"/>
              </a:rPr>
              <a:t>IS</a:t>
            </a:r>
          </a:p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8C52FF"/>
                </a:solidFill>
                <a:latin typeface="Marykate"/>
              </a:rPr>
              <a:t>OVER-BLOWN </a:t>
            </a:r>
            <a:r>
              <a:rPr lang="en-US" sz="8799">
                <a:solidFill>
                  <a:srgbClr val="000000"/>
                </a:solidFill>
                <a:latin typeface="Marykate"/>
              </a:rPr>
              <a:t>OR</a:t>
            </a:r>
            <a:r>
              <a:rPr lang="en-US" sz="8799">
                <a:solidFill>
                  <a:srgbClr val="8C52FF"/>
                </a:solidFill>
                <a:latin typeface="Marykate"/>
              </a:rPr>
              <a:t> ABSENT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81109" y="7417115"/>
            <a:ext cx="2276775" cy="156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40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Advent Pro Bold"/>
              </a:rPr>
              <a:t>Quiet the alarm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65413" y="7447595"/>
            <a:ext cx="3192022" cy="77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40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Advent Pro Bold"/>
              </a:rPr>
              <a:t>Empathize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04097" y="7447595"/>
            <a:ext cx="1864233" cy="156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40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Advent Pro Bold"/>
              </a:rPr>
              <a:t>Use logic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609101" y="7447595"/>
            <a:ext cx="2162296" cy="156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40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Advent Pro Bold"/>
              </a:rPr>
              <a:t>"Talk back"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471470" y="7417115"/>
            <a:ext cx="2787830" cy="77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40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Advent Pro Bold"/>
              </a:rPr>
              <a:t>Exposure</a:t>
            </a:r>
          </a:p>
        </p:txBody>
      </p:sp>
      <p:sp>
        <p:nvSpPr>
          <p:cNvPr id="20" name="Freeform 20"/>
          <p:cNvSpPr/>
          <p:nvPr/>
        </p:nvSpPr>
        <p:spPr>
          <a:xfrm>
            <a:off x="14875895" y="3636882"/>
            <a:ext cx="1832486" cy="3243338"/>
          </a:xfrm>
          <a:custGeom>
            <a:avLst/>
            <a:gdLst/>
            <a:ahLst/>
            <a:cxnLst/>
            <a:rect l="l" t="t" r="r" b="b"/>
            <a:pathLst>
              <a:path w="1832486" h="3243338">
                <a:moveTo>
                  <a:pt x="0" y="0"/>
                </a:moveTo>
                <a:lnTo>
                  <a:pt x="1832486" y="0"/>
                </a:lnTo>
                <a:lnTo>
                  <a:pt x="1832486" y="3243339"/>
                </a:lnTo>
                <a:lnTo>
                  <a:pt x="0" y="32433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4225436" y="9238793"/>
            <a:ext cx="353754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Porcelain"/>
              </a:rPr>
              <a:t>Dawn Huebner, PhD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34675" y="3326554"/>
            <a:ext cx="5979868" cy="3214179"/>
          </a:xfrm>
          <a:custGeom>
            <a:avLst/>
            <a:gdLst/>
            <a:ahLst/>
            <a:cxnLst/>
            <a:rect l="l" t="t" r="r" b="b"/>
            <a:pathLst>
              <a:path w="5979868" h="3214179">
                <a:moveTo>
                  <a:pt x="0" y="0"/>
                </a:moveTo>
                <a:lnTo>
                  <a:pt x="5979868" y="0"/>
                </a:lnTo>
                <a:lnTo>
                  <a:pt x="5979868" y="3214179"/>
                </a:lnTo>
                <a:lnTo>
                  <a:pt x="0" y="3214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72225" y="728014"/>
            <a:ext cx="7315200" cy="3931920"/>
          </a:xfrm>
          <a:custGeom>
            <a:avLst/>
            <a:gdLst/>
            <a:ahLst/>
            <a:cxnLst/>
            <a:rect l="l" t="t" r="r" b="b"/>
            <a:pathLst>
              <a:path w="7315200" h="3931920">
                <a:moveTo>
                  <a:pt x="0" y="0"/>
                </a:moveTo>
                <a:lnTo>
                  <a:pt x="7315200" y="0"/>
                </a:lnTo>
                <a:lnTo>
                  <a:pt x="7315200" y="3931920"/>
                </a:lnTo>
                <a:lnTo>
                  <a:pt x="0" y="3931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17050" y="4659934"/>
            <a:ext cx="7315200" cy="3931920"/>
          </a:xfrm>
          <a:custGeom>
            <a:avLst/>
            <a:gdLst/>
            <a:ahLst/>
            <a:cxnLst/>
            <a:rect l="l" t="t" r="r" b="b"/>
            <a:pathLst>
              <a:path w="7315200" h="3931920">
                <a:moveTo>
                  <a:pt x="0" y="0"/>
                </a:moveTo>
                <a:lnTo>
                  <a:pt x="7315200" y="0"/>
                </a:lnTo>
                <a:lnTo>
                  <a:pt x="7315200" y="3931920"/>
                </a:lnTo>
                <a:lnTo>
                  <a:pt x="0" y="3931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 rot="-187567">
            <a:off x="534482" y="781628"/>
            <a:ext cx="6871364" cy="2806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arykate"/>
              </a:rPr>
              <a:t>No, thank you, Worry...</a:t>
            </a:r>
          </a:p>
        </p:txBody>
      </p:sp>
      <p:sp>
        <p:nvSpPr>
          <p:cNvPr id="6" name="TextBox 6"/>
          <p:cNvSpPr txBox="1"/>
          <p:nvPr/>
        </p:nvSpPr>
        <p:spPr>
          <a:xfrm rot="-218857">
            <a:off x="11414805" y="3773757"/>
            <a:ext cx="5429415" cy="1387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arykate"/>
              </a:rPr>
              <a:t>I've got this...</a:t>
            </a:r>
          </a:p>
        </p:txBody>
      </p:sp>
      <p:sp>
        <p:nvSpPr>
          <p:cNvPr id="7" name="TextBox 7"/>
          <p:cNvSpPr txBox="1"/>
          <p:nvPr/>
        </p:nvSpPr>
        <p:spPr>
          <a:xfrm rot="-169525">
            <a:off x="1087165" y="4902264"/>
            <a:ext cx="5746056" cy="2806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arykate"/>
              </a:rPr>
              <a:t>It's okay to be unsure...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324552" y="1064355"/>
            <a:ext cx="8934748" cy="137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8C52FF"/>
                </a:solidFill>
                <a:latin typeface="Advent Pro Bold"/>
              </a:rPr>
              <a:t>Talking back to Worry</a:t>
            </a:r>
          </a:p>
        </p:txBody>
      </p:sp>
      <p:sp>
        <p:nvSpPr>
          <p:cNvPr id="9" name="Freeform 9"/>
          <p:cNvSpPr/>
          <p:nvPr/>
        </p:nvSpPr>
        <p:spPr>
          <a:xfrm>
            <a:off x="7477075" y="6022125"/>
            <a:ext cx="7315200" cy="3931920"/>
          </a:xfrm>
          <a:custGeom>
            <a:avLst/>
            <a:gdLst/>
            <a:ahLst/>
            <a:cxnLst/>
            <a:rect l="l" t="t" r="r" b="b"/>
            <a:pathLst>
              <a:path w="7315200" h="3931920">
                <a:moveTo>
                  <a:pt x="0" y="0"/>
                </a:moveTo>
                <a:lnTo>
                  <a:pt x="7315200" y="0"/>
                </a:lnTo>
                <a:lnTo>
                  <a:pt x="7315200" y="3931920"/>
                </a:lnTo>
                <a:lnTo>
                  <a:pt x="0" y="3931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187567">
            <a:off x="7694507" y="6036194"/>
            <a:ext cx="6871364" cy="2806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Marykate"/>
              </a:rPr>
              <a:t>You're not</a:t>
            </a:r>
          </a:p>
          <a:p>
            <a:pPr marL="0" lvl="0" indent="0"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arykate"/>
              </a:rPr>
              <a:t>the boss of me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25436" y="9238793"/>
            <a:ext cx="353754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Porcelain"/>
              </a:rPr>
              <a:t>Dawn Huebner, PhD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26454" y="1028700"/>
            <a:ext cx="10835092" cy="11523139"/>
          </a:xfrm>
          <a:custGeom>
            <a:avLst/>
            <a:gdLst/>
            <a:ahLst/>
            <a:cxnLst/>
            <a:rect l="l" t="t" r="r" b="b"/>
            <a:pathLst>
              <a:path w="10835092" h="11523139">
                <a:moveTo>
                  <a:pt x="0" y="0"/>
                </a:moveTo>
                <a:lnTo>
                  <a:pt x="10835092" y="0"/>
                </a:lnTo>
                <a:lnTo>
                  <a:pt x="10835092" y="11523139"/>
                </a:lnTo>
                <a:lnTo>
                  <a:pt x="0" y="115231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51" r="-56646" b="-486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908945" y="2120886"/>
            <a:ext cx="548388" cy="1073358"/>
          </a:xfrm>
          <a:custGeom>
            <a:avLst/>
            <a:gdLst/>
            <a:ahLst/>
            <a:cxnLst/>
            <a:rect l="l" t="t" r="r" b="b"/>
            <a:pathLst>
              <a:path w="548388" h="1073358">
                <a:moveTo>
                  <a:pt x="0" y="0"/>
                </a:moveTo>
                <a:lnTo>
                  <a:pt x="548389" y="0"/>
                </a:lnTo>
                <a:lnTo>
                  <a:pt x="548389" y="1073358"/>
                </a:lnTo>
                <a:lnTo>
                  <a:pt x="0" y="10733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868222" y="337171"/>
            <a:ext cx="12150881" cy="1783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560"/>
              </a:lnSpc>
              <a:spcBef>
                <a:spcPct val="0"/>
              </a:spcBef>
            </a:pPr>
            <a:r>
              <a:rPr lang="en-US" sz="10400">
                <a:solidFill>
                  <a:srgbClr val="000000"/>
                </a:solidFill>
                <a:latin typeface="Marykate"/>
              </a:rPr>
              <a:t>EXPOSURE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422787" y="3613151"/>
            <a:ext cx="9807408" cy="5645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Marykate"/>
              </a:rPr>
              <a:t>Moving towards (rather than away from) the things that trigger fear without doing safety behaviors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561546" y="9153525"/>
            <a:ext cx="353754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Porcelain"/>
              </a:rPr>
              <a:t>Dawn Huebner, PhD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3670" y="2555471"/>
            <a:ext cx="17739959" cy="11523139"/>
          </a:xfrm>
          <a:custGeom>
            <a:avLst/>
            <a:gdLst/>
            <a:ahLst/>
            <a:cxnLst/>
            <a:rect l="l" t="t" r="r" b="b"/>
            <a:pathLst>
              <a:path w="17739959" h="11523139">
                <a:moveTo>
                  <a:pt x="0" y="0"/>
                </a:moveTo>
                <a:lnTo>
                  <a:pt x="17739958" y="0"/>
                </a:lnTo>
                <a:lnTo>
                  <a:pt x="17739958" y="11523138"/>
                </a:lnTo>
                <a:lnTo>
                  <a:pt x="0" y="115231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336" r="-16317" b="-1669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3670" y="2753552"/>
            <a:ext cx="711229" cy="1392086"/>
          </a:xfrm>
          <a:custGeom>
            <a:avLst/>
            <a:gdLst/>
            <a:ahLst/>
            <a:cxnLst/>
            <a:rect l="l" t="t" r="r" b="b"/>
            <a:pathLst>
              <a:path w="711229" h="1392086">
                <a:moveTo>
                  <a:pt x="0" y="0"/>
                </a:moveTo>
                <a:lnTo>
                  <a:pt x="711229" y="0"/>
                </a:lnTo>
                <a:lnTo>
                  <a:pt x="711229" y="1392086"/>
                </a:lnTo>
                <a:lnTo>
                  <a:pt x="0" y="13920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301300" y="4145638"/>
            <a:ext cx="1623766" cy="484177"/>
          </a:xfrm>
          <a:custGeom>
            <a:avLst/>
            <a:gdLst/>
            <a:ahLst/>
            <a:cxnLst/>
            <a:rect l="l" t="t" r="r" b="b"/>
            <a:pathLst>
              <a:path w="1623766" h="484177">
                <a:moveTo>
                  <a:pt x="0" y="0"/>
                </a:moveTo>
                <a:lnTo>
                  <a:pt x="1623765" y="0"/>
                </a:lnTo>
                <a:lnTo>
                  <a:pt x="1623765" y="484177"/>
                </a:lnTo>
                <a:lnTo>
                  <a:pt x="0" y="4841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056132" y="-123263"/>
            <a:ext cx="12809134" cy="3631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60"/>
              </a:lnSpc>
            </a:pPr>
            <a:r>
              <a:rPr lang="en-US" sz="10400">
                <a:solidFill>
                  <a:srgbClr val="000000"/>
                </a:solidFill>
                <a:latin typeface="Marykate"/>
              </a:rPr>
              <a:t>EXAMPLES OF EXPOSURE</a:t>
            </a:r>
          </a:p>
          <a:p>
            <a:pPr marL="0" lvl="0" indent="0" algn="ctr">
              <a:lnSpc>
                <a:spcPts val="14560"/>
              </a:lnSpc>
              <a:spcBef>
                <a:spcPct val="0"/>
              </a:spcBef>
            </a:pPr>
            <a:r>
              <a:rPr lang="en-US" sz="10400">
                <a:solidFill>
                  <a:srgbClr val="000000"/>
                </a:solidFill>
                <a:latin typeface="Marykate"/>
              </a:rPr>
              <a:t>AT SCHOOL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773132" y="6409196"/>
            <a:ext cx="8130838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Advent Pro Bold"/>
              </a:rPr>
              <a:t>Fear of throwing up                Eat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475687" y="9456420"/>
            <a:ext cx="353754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Porcelain"/>
              </a:rPr>
              <a:t>Dawn Huebner, PhD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015158" y="3907820"/>
            <a:ext cx="8891084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Advent Pro Bold"/>
              </a:rPr>
              <a:t>Fear of germs                Touch things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87631" y="7683641"/>
            <a:ext cx="14074868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Advent Pro Bold"/>
              </a:rPr>
              <a:t>Separation from parent                Increase distance from parent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51375" y="5134751"/>
            <a:ext cx="11624547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Advent Pro Bold"/>
              </a:rPr>
              <a:t>Perfectionism                Make mistakes on purpose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12982" y="9062553"/>
            <a:ext cx="10862705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Advent Pro Bold"/>
              </a:rPr>
              <a:t>Avoidance of bathroom                Use bathroom</a:t>
            </a:r>
          </a:p>
        </p:txBody>
      </p:sp>
      <p:sp>
        <p:nvSpPr>
          <p:cNvPr id="12" name="Freeform 12"/>
          <p:cNvSpPr/>
          <p:nvPr/>
        </p:nvSpPr>
        <p:spPr>
          <a:xfrm>
            <a:off x="8301300" y="7921458"/>
            <a:ext cx="1623766" cy="484177"/>
          </a:xfrm>
          <a:custGeom>
            <a:avLst/>
            <a:gdLst/>
            <a:ahLst/>
            <a:cxnLst/>
            <a:rect l="l" t="t" r="r" b="b"/>
            <a:pathLst>
              <a:path w="1623766" h="484177">
                <a:moveTo>
                  <a:pt x="0" y="0"/>
                </a:moveTo>
                <a:lnTo>
                  <a:pt x="1623765" y="0"/>
                </a:lnTo>
                <a:lnTo>
                  <a:pt x="1623765" y="484178"/>
                </a:lnTo>
                <a:lnTo>
                  <a:pt x="0" y="4841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460700" y="6647013"/>
            <a:ext cx="1623766" cy="484177"/>
          </a:xfrm>
          <a:custGeom>
            <a:avLst/>
            <a:gdLst/>
            <a:ahLst/>
            <a:cxnLst/>
            <a:rect l="l" t="t" r="r" b="b"/>
            <a:pathLst>
              <a:path w="1623766" h="484177">
                <a:moveTo>
                  <a:pt x="0" y="0"/>
                </a:moveTo>
                <a:lnTo>
                  <a:pt x="1623765" y="0"/>
                </a:lnTo>
                <a:lnTo>
                  <a:pt x="1623765" y="484178"/>
                </a:lnTo>
                <a:lnTo>
                  <a:pt x="0" y="4841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838551" y="9300371"/>
            <a:ext cx="1623766" cy="484177"/>
          </a:xfrm>
          <a:custGeom>
            <a:avLst/>
            <a:gdLst/>
            <a:ahLst/>
            <a:cxnLst/>
            <a:rect l="l" t="t" r="r" b="b"/>
            <a:pathLst>
              <a:path w="1623766" h="484177">
                <a:moveTo>
                  <a:pt x="0" y="0"/>
                </a:moveTo>
                <a:lnTo>
                  <a:pt x="1623766" y="0"/>
                </a:lnTo>
                <a:lnTo>
                  <a:pt x="1623766" y="484177"/>
                </a:lnTo>
                <a:lnTo>
                  <a:pt x="0" y="4841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935140" y="5372568"/>
            <a:ext cx="1623766" cy="484177"/>
          </a:xfrm>
          <a:custGeom>
            <a:avLst/>
            <a:gdLst/>
            <a:ahLst/>
            <a:cxnLst/>
            <a:rect l="l" t="t" r="r" b="b"/>
            <a:pathLst>
              <a:path w="1623766" h="484177">
                <a:moveTo>
                  <a:pt x="0" y="0"/>
                </a:moveTo>
                <a:lnTo>
                  <a:pt x="1623766" y="0"/>
                </a:lnTo>
                <a:lnTo>
                  <a:pt x="1623766" y="484178"/>
                </a:lnTo>
                <a:lnTo>
                  <a:pt x="0" y="4841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1321504" y="4094864"/>
            <a:ext cx="5807866" cy="4689542"/>
          </a:xfrm>
          <a:custGeom>
            <a:avLst/>
            <a:gdLst/>
            <a:ahLst/>
            <a:cxnLst/>
            <a:rect l="l" t="t" r="r" b="b"/>
            <a:pathLst>
              <a:path w="5807866" h="4689542">
                <a:moveTo>
                  <a:pt x="0" y="0"/>
                </a:moveTo>
                <a:lnTo>
                  <a:pt x="5807865" y="0"/>
                </a:lnTo>
                <a:lnTo>
                  <a:pt x="5807865" y="4689542"/>
                </a:lnTo>
                <a:lnTo>
                  <a:pt x="0" y="4689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5598" r="-74216" b="-19189"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6231554" y="4094864"/>
            <a:ext cx="5807866" cy="4689542"/>
          </a:xfrm>
          <a:custGeom>
            <a:avLst/>
            <a:gdLst/>
            <a:ahLst/>
            <a:cxnLst/>
            <a:rect l="l" t="t" r="r" b="b"/>
            <a:pathLst>
              <a:path w="5807866" h="4689542">
                <a:moveTo>
                  <a:pt x="0" y="0"/>
                </a:moveTo>
                <a:lnTo>
                  <a:pt x="5807866" y="0"/>
                </a:lnTo>
                <a:lnTo>
                  <a:pt x="5807866" y="4689542"/>
                </a:lnTo>
                <a:lnTo>
                  <a:pt x="0" y="4689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5598" r="-74216" b="-19189"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140356" y="4094864"/>
            <a:ext cx="5807866" cy="4689542"/>
          </a:xfrm>
          <a:custGeom>
            <a:avLst/>
            <a:gdLst/>
            <a:ahLst/>
            <a:cxnLst/>
            <a:rect l="l" t="t" r="r" b="b"/>
            <a:pathLst>
              <a:path w="5807866" h="4689542">
                <a:moveTo>
                  <a:pt x="0" y="0"/>
                </a:moveTo>
                <a:lnTo>
                  <a:pt x="5807866" y="0"/>
                </a:lnTo>
                <a:lnTo>
                  <a:pt x="5807866" y="4689542"/>
                </a:lnTo>
                <a:lnTo>
                  <a:pt x="0" y="4689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5598" r="-74216" b="-19189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365936" y="607570"/>
            <a:ext cx="11556128" cy="166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Marykate"/>
              </a:rPr>
              <a:t>EXPOSURE MUST BE: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299408" y="5010150"/>
            <a:ext cx="4343454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000000"/>
                </a:solidFill>
                <a:latin typeface="Advent Pro Bold"/>
              </a:rPr>
              <a:t>Frequent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84140" y="4878997"/>
            <a:ext cx="4406526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000000"/>
                </a:solidFill>
                <a:latin typeface="Advent Pro Bold"/>
              </a:rPr>
              <a:t>Intentional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05530" y="4878997"/>
            <a:ext cx="3876940" cy="110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000000"/>
                </a:solidFill>
                <a:latin typeface="Advent Pro Bold"/>
              </a:rPr>
              <a:t>Progressive</a:t>
            </a:r>
          </a:p>
        </p:txBody>
      </p:sp>
      <p:sp>
        <p:nvSpPr>
          <p:cNvPr id="9" name="Freeform 9"/>
          <p:cNvSpPr/>
          <p:nvPr/>
        </p:nvSpPr>
        <p:spPr>
          <a:xfrm rot="10609737">
            <a:off x="7679527" y="3248262"/>
            <a:ext cx="2547292" cy="646375"/>
          </a:xfrm>
          <a:custGeom>
            <a:avLst/>
            <a:gdLst/>
            <a:ahLst/>
            <a:cxnLst/>
            <a:rect l="l" t="t" r="r" b="b"/>
            <a:pathLst>
              <a:path w="2547292" h="646375">
                <a:moveTo>
                  <a:pt x="0" y="0"/>
                </a:moveTo>
                <a:lnTo>
                  <a:pt x="2547292" y="0"/>
                </a:lnTo>
                <a:lnTo>
                  <a:pt x="2547292" y="646376"/>
                </a:lnTo>
                <a:lnTo>
                  <a:pt x="0" y="6463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994472" y="3312805"/>
            <a:ext cx="2568638" cy="651792"/>
          </a:xfrm>
          <a:custGeom>
            <a:avLst/>
            <a:gdLst/>
            <a:ahLst/>
            <a:cxnLst/>
            <a:rect l="l" t="t" r="r" b="b"/>
            <a:pathLst>
              <a:path w="2568638" h="651792">
                <a:moveTo>
                  <a:pt x="0" y="0"/>
                </a:moveTo>
                <a:lnTo>
                  <a:pt x="2568638" y="0"/>
                </a:lnTo>
                <a:lnTo>
                  <a:pt x="2568638" y="651792"/>
                </a:lnTo>
                <a:lnTo>
                  <a:pt x="0" y="6517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806791" y="3145030"/>
            <a:ext cx="2345626" cy="681388"/>
          </a:xfrm>
          <a:custGeom>
            <a:avLst/>
            <a:gdLst/>
            <a:ahLst/>
            <a:cxnLst/>
            <a:rect l="l" t="t" r="r" b="b"/>
            <a:pathLst>
              <a:path w="2345626" h="681388">
                <a:moveTo>
                  <a:pt x="0" y="0"/>
                </a:moveTo>
                <a:lnTo>
                  <a:pt x="2345625" y="0"/>
                </a:lnTo>
                <a:lnTo>
                  <a:pt x="2345625" y="681388"/>
                </a:lnTo>
                <a:lnTo>
                  <a:pt x="0" y="6813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240" r="-7240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4225436" y="9238793"/>
            <a:ext cx="353754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Porcelain"/>
              </a:rPr>
              <a:t>Dawn Huebner, PhD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8066">
            <a:off x="2839155" y="2609202"/>
            <a:ext cx="12529415" cy="5442777"/>
          </a:xfrm>
          <a:custGeom>
            <a:avLst/>
            <a:gdLst/>
            <a:ahLst/>
            <a:cxnLst/>
            <a:rect l="l" t="t" r="r" b="b"/>
            <a:pathLst>
              <a:path w="12529415" h="5442777">
                <a:moveTo>
                  <a:pt x="0" y="0"/>
                </a:moveTo>
                <a:lnTo>
                  <a:pt x="12529415" y="0"/>
                </a:lnTo>
                <a:lnTo>
                  <a:pt x="12529415" y="5442777"/>
                </a:lnTo>
                <a:lnTo>
                  <a:pt x="0" y="5442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026" r="-8637" b="-62976"/>
            </a:stretch>
          </a:blipFill>
        </p:spPr>
      </p:sp>
      <p:sp>
        <p:nvSpPr>
          <p:cNvPr id="3" name="Freeform 3"/>
          <p:cNvSpPr/>
          <p:nvPr/>
        </p:nvSpPr>
        <p:spPr>
          <a:xfrm rot="1924122">
            <a:off x="12949176" y="2593858"/>
            <a:ext cx="3084531" cy="782700"/>
          </a:xfrm>
          <a:custGeom>
            <a:avLst/>
            <a:gdLst/>
            <a:ahLst/>
            <a:cxnLst/>
            <a:rect l="l" t="t" r="r" b="b"/>
            <a:pathLst>
              <a:path w="3084531" h="782700">
                <a:moveTo>
                  <a:pt x="0" y="0"/>
                </a:moveTo>
                <a:lnTo>
                  <a:pt x="3084531" y="0"/>
                </a:lnTo>
                <a:lnTo>
                  <a:pt x="3084531" y="782700"/>
                </a:lnTo>
                <a:lnTo>
                  <a:pt x="0" y="782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08691" y="2737558"/>
            <a:ext cx="14497466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000000"/>
                </a:solidFill>
                <a:latin typeface="Marykate"/>
              </a:rPr>
              <a:t>Anxiety (noun)</a:t>
            </a:r>
          </a:p>
        </p:txBody>
      </p:sp>
      <p:sp>
        <p:nvSpPr>
          <p:cNvPr id="5" name="TextBox 5"/>
          <p:cNvSpPr txBox="1"/>
          <p:nvPr/>
        </p:nvSpPr>
        <p:spPr>
          <a:xfrm rot="-64252">
            <a:off x="4090140" y="4956564"/>
            <a:ext cx="10025950" cy="249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96"/>
              </a:lnSpc>
            </a:pPr>
            <a:r>
              <a:rPr lang="en-US" sz="4783">
                <a:solidFill>
                  <a:srgbClr val="000000"/>
                </a:solidFill>
                <a:latin typeface="Advent Pro Bold"/>
              </a:rPr>
              <a:t>Unease about something that</a:t>
            </a:r>
          </a:p>
          <a:p>
            <a:pPr algn="ctr">
              <a:lnSpc>
                <a:spcPts val="6696"/>
              </a:lnSpc>
            </a:pPr>
            <a:r>
              <a:rPr lang="en-US" sz="4783">
                <a:solidFill>
                  <a:srgbClr val="000000"/>
                </a:solidFill>
                <a:latin typeface="Advent Pro Bold"/>
              </a:rPr>
              <a:t>may or may not happen</a:t>
            </a:r>
          </a:p>
          <a:p>
            <a:pPr algn="ctr">
              <a:lnSpc>
                <a:spcPts val="6696"/>
              </a:lnSpc>
              <a:spcBef>
                <a:spcPct val="0"/>
              </a:spcBef>
            </a:pPr>
            <a:r>
              <a:rPr lang="en-US" sz="4783">
                <a:solidFill>
                  <a:srgbClr val="000000"/>
                </a:solidFill>
                <a:latin typeface="Advent Pro Bold"/>
              </a:rPr>
              <a:t>(uncertainty is key)</a:t>
            </a:r>
          </a:p>
        </p:txBody>
      </p:sp>
      <p:sp>
        <p:nvSpPr>
          <p:cNvPr id="6" name="Freeform 6"/>
          <p:cNvSpPr/>
          <p:nvPr/>
        </p:nvSpPr>
        <p:spPr>
          <a:xfrm rot="1924122">
            <a:off x="2188249" y="7177009"/>
            <a:ext cx="3084531" cy="782700"/>
          </a:xfrm>
          <a:custGeom>
            <a:avLst/>
            <a:gdLst/>
            <a:ahLst/>
            <a:cxnLst/>
            <a:rect l="l" t="t" r="r" b="b"/>
            <a:pathLst>
              <a:path w="3084531" h="782700">
                <a:moveTo>
                  <a:pt x="0" y="0"/>
                </a:moveTo>
                <a:lnTo>
                  <a:pt x="3084531" y="0"/>
                </a:lnTo>
                <a:lnTo>
                  <a:pt x="3084531" y="782700"/>
                </a:lnTo>
                <a:lnTo>
                  <a:pt x="0" y="782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225436" y="9238793"/>
            <a:ext cx="353754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Porcelain"/>
              </a:rPr>
              <a:t>Dawn Huebner, PhD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0305" y="6848248"/>
            <a:ext cx="15435395" cy="332173"/>
            <a:chOff x="0" y="0"/>
            <a:chExt cx="20580527" cy="442897"/>
          </a:xfrm>
        </p:grpSpPr>
        <p:sp>
          <p:nvSpPr>
            <p:cNvPr id="3" name="AutoShape 3"/>
            <p:cNvSpPr/>
            <p:nvPr/>
          </p:nvSpPr>
          <p:spPr>
            <a:xfrm>
              <a:off x="198214" y="198214"/>
              <a:ext cx="20184099" cy="0"/>
            </a:xfrm>
            <a:prstGeom prst="line">
              <a:avLst/>
            </a:prstGeom>
            <a:ln w="86537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" name="Group 4"/>
            <p:cNvGrpSpPr/>
            <p:nvPr/>
          </p:nvGrpSpPr>
          <p:grpSpPr>
            <a:xfrm>
              <a:off x="0" y="46469"/>
              <a:ext cx="396428" cy="396428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5249669" y="34809"/>
              <a:ext cx="396428" cy="396428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10499338" y="34809"/>
              <a:ext cx="396428" cy="396428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15749007" y="34809"/>
              <a:ext cx="396428" cy="396428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20184099" y="0"/>
              <a:ext cx="396428" cy="396428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4" name="TextBox 14"/>
          <p:cNvSpPr txBox="1"/>
          <p:nvPr/>
        </p:nvSpPr>
        <p:spPr>
          <a:xfrm>
            <a:off x="3944216" y="81915"/>
            <a:ext cx="10527254" cy="4653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000000"/>
                </a:solidFill>
                <a:latin typeface="Marykate"/>
              </a:rPr>
              <a:t>STRATEGIES FOR ANXIETY WHEN THE DANGER IS</a:t>
            </a:r>
          </a:p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000000"/>
                </a:solidFill>
                <a:latin typeface="Marykate"/>
              </a:rPr>
              <a:t>OVER-BLOWN</a:t>
            </a:r>
            <a:r>
              <a:rPr lang="en-US" sz="8799">
                <a:solidFill>
                  <a:srgbClr val="8C52FF"/>
                </a:solidFill>
                <a:latin typeface="Marykate"/>
              </a:rPr>
              <a:t> </a:t>
            </a:r>
            <a:r>
              <a:rPr lang="en-US" sz="8799">
                <a:solidFill>
                  <a:srgbClr val="000000"/>
                </a:solidFill>
                <a:latin typeface="Marykate"/>
              </a:rPr>
              <a:t>OR</a:t>
            </a:r>
            <a:r>
              <a:rPr lang="en-US" sz="8799">
                <a:solidFill>
                  <a:srgbClr val="8C52FF"/>
                </a:solidFill>
                <a:latin typeface="Marykate"/>
              </a:rPr>
              <a:t> </a:t>
            </a:r>
            <a:r>
              <a:rPr lang="en-US" sz="8799">
                <a:solidFill>
                  <a:srgbClr val="000000"/>
                </a:solidFill>
                <a:latin typeface="Marykate"/>
              </a:rPr>
              <a:t>ABSENT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81109" y="7417115"/>
            <a:ext cx="2276775" cy="156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40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Advent Pro Bold"/>
              </a:rPr>
              <a:t>Quiet the alarm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65413" y="7447595"/>
            <a:ext cx="3192022" cy="77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40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Advent Pro Bold"/>
              </a:rPr>
              <a:t>Empathize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04097" y="7447595"/>
            <a:ext cx="1864233" cy="156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40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Advent Pro Bold"/>
              </a:rPr>
              <a:t>Use logic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609101" y="7447595"/>
            <a:ext cx="2162296" cy="156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40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Advent Pro Bold"/>
              </a:rPr>
              <a:t>"Talk back"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851785" y="7478075"/>
            <a:ext cx="2787830" cy="77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40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Advent Pro Bold"/>
              </a:rPr>
              <a:t>Exposure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225436" y="9238793"/>
            <a:ext cx="353754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Porcelain"/>
              </a:rPr>
              <a:t>Dawn Huebner, PhD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79293" y="1510943"/>
            <a:ext cx="12529415" cy="5442777"/>
          </a:xfrm>
          <a:custGeom>
            <a:avLst/>
            <a:gdLst/>
            <a:ahLst/>
            <a:cxnLst/>
            <a:rect l="l" t="t" r="r" b="b"/>
            <a:pathLst>
              <a:path w="12529415" h="5442777">
                <a:moveTo>
                  <a:pt x="0" y="0"/>
                </a:moveTo>
                <a:lnTo>
                  <a:pt x="12529414" y="0"/>
                </a:lnTo>
                <a:lnTo>
                  <a:pt x="12529414" y="5442777"/>
                </a:lnTo>
                <a:lnTo>
                  <a:pt x="0" y="5442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026" r="-8637" b="-62976"/>
            </a:stretch>
          </a:blipFill>
        </p:spPr>
      </p:sp>
      <p:sp>
        <p:nvSpPr>
          <p:cNvPr id="3" name="Freeform 3"/>
          <p:cNvSpPr/>
          <p:nvPr/>
        </p:nvSpPr>
        <p:spPr>
          <a:xfrm rot="-377616">
            <a:off x="9442189" y="4111332"/>
            <a:ext cx="1964697" cy="1198291"/>
          </a:xfrm>
          <a:custGeom>
            <a:avLst/>
            <a:gdLst/>
            <a:ahLst/>
            <a:cxnLst/>
            <a:rect l="l" t="t" r="r" b="b"/>
            <a:pathLst>
              <a:path w="1964697" h="1198291">
                <a:moveTo>
                  <a:pt x="0" y="0"/>
                </a:moveTo>
                <a:lnTo>
                  <a:pt x="1964697" y="0"/>
                </a:lnTo>
                <a:lnTo>
                  <a:pt x="1964697" y="1198291"/>
                </a:lnTo>
                <a:lnTo>
                  <a:pt x="0" y="11982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694929" y="1930805"/>
            <a:ext cx="14497466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000000"/>
                </a:solidFill>
                <a:latin typeface="Marykate"/>
              </a:rPr>
              <a:t>Any questions</a:t>
            </a:r>
            <a:r>
              <a:rPr lang="en-US" sz="12000" u="none">
                <a:solidFill>
                  <a:srgbClr val="000000"/>
                </a:solidFill>
                <a:latin typeface="Marykate"/>
              </a:rPr>
              <a:t>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51660" y="5825160"/>
            <a:ext cx="10061538" cy="63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Advent Pro Bold"/>
              </a:rPr>
              <a:t>www.DawnHuebnerPhD.com</a:t>
            </a:r>
          </a:p>
        </p:txBody>
      </p:sp>
      <p:sp>
        <p:nvSpPr>
          <p:cNvPr id="6" name="Freeform 6"/>
          <p:cNvSpPr/>
          <p:nvPr/>
        </p:nvSpPr>
        <p:spPr>
          <a:xfrm>
            <a:off x="3178847" y="1028700"/>
            <a:ext cx="2345626" cy="681388"/>
          </a:xfrm>
          <a:custGeom>
            <a:avLst/>
            <a:gdLst/>
            <a:ahLst/>
            <a:cxnLst/>
            <a:rect l="l" t="t" r="r" b="b"/>
            <a:pathLst>
              <a:path w="2345626" h="681388">
                <a:moveTo>
                  <a:pt x="0" y="0"/>
                </a:moveTo>
                <a:lnTo>
                  <a:pt x="2345626" y="0"/>
                </a:lnTo>
                <a:lnTo>
                  <a:pt x="2345626" y="681388"/>
                </a:lnTo>
                <a:lnTo>
                  <a:pt x="0" y="6813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240" r="-724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489557" y="1028700"/>
            <a:ext cx="2345626" cy="681388"/>
          </a:xfrm>
          <a:custGeom>
            <a:avLst/>
            <a:gdLst/>
            <a:ahLst/>
            <a:cxnLst/>
            <a:rect l="l" t="t" r="r" b="b"/>
            <a:pathLst>
              <a:path w="2345626" h="681388">
                <a:moveTo>
                  <a:pt x="0" y="0"/>
                </a:moveTo>
                <a:lnTo>
                  <a:pt x="2345626" y="0"/>
                </a:lnTo>
                <a:lnTo>
                  <a:pt x="2345626" y="681388"/>
                </a:lnTo>
                <a:lnTo>
                  <a:pt x="0" y="6813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240" r="-7240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20487" y="343692"/>
            <a:ext cx="10777162" cy="3565490"/>
          </a:xfrm>
          <a:custGeom>
            <a:avLst/>
            <a:gdLst/>
            <a:ahLst/>
            <a:cxnLst/>
            <a:rect l="l" t="t" r="r" b="b"/>
            <a:pathLst>
              <a:path w="10777162" h="3565490">
                <a:moveTo>
                  <a:pt x="0" y="0"/>
                </a:moveTo>
                <a:lnTo>
                  <a:pt x="10777162" y="0"/>
                </a:lnTo>
                <a:lnTo>
                  <a:pt x="10777162" y="3565490"/>
                </a:lnTo>
                <a:lnTo>
                  <a:pt x="0" y="35654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682" t="-39329" r="-2423" b="-1287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96393" y="5651199"/>
            <a:ext cx="1387596" cy="988662"/>
          </a:xfrm>
          <a:custGeom>
            <a:avLst/>
            <a:gdLst/>
            <a:ahLst/>
            <a:cxnLst/>
            <a:rect l="l" t="t" r="r" b="b"/>
            <a:pathLst>
              <a:path w="1387596" h="988662">
                <a:moveTo>
                  <a:pt x="0" y="0"/>
                </a:moveTo>
                <a:lnTo>
                  <a:pt x="1387596" y="0"/>
                </a:lnTo>
                <a:lnTo>
                  <a:pt x="1387596" y="988662"/>
                </a:lnTo>
                <a:lnTo>
                  <a:pt x="0" y="98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320487" y="238547"/>
            <a:ext cx="10527254" cy="336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Marykate"/>
              </a:rPr>
              <a:t>...BUT WHAT IS IT, REALLY?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39571" y="5095875"/>
            <a:ext cx="2379902" cy="2051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4200">
                <a:solidFill>
                  <a:srgbClr val="000000"/>
                </a:solidFill>
                <a:latin typeface="Advent Pro Bold"/>
              </a:rPr>
              <a:t>An alarm</a:t>
            </a:r>
          </a:p>
          <a:p>
            <a:pPr marL="0" lvl="0" indent="0" algn="l">
              <a:lnSpc>
                <a:spcPts val="546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Advent Pro Bold"/>
              </a:rPr>
              <a:t>in the brain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65166" y="5095875"/>
            <a:ext cx="2934889" cy="2051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4200">
                <a:solidFill>
                  <a:srgbClr val="000000"/>
                </a:solidFill>
                <a:latin typeface="Advent Pro Bold"/>
              </a:rPr>
              <a:t>Triggered by</a:t>
            </a:r>
          </a:p>
          <a:p>
            <a:pPr marL="0" lvl="0" indent="0" algn="l">
              <a:lnSpc>
                <a:spcPts val="546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Advent Pro Bold"/>
              </a:rPr>
              <a:t>potential danger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19279" y="5095875"/>
            <a:ext cx="3530543" cy="2051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4200">
                <a:solidFill>
                  <a:srgbClr val="000000"/>
                </a:solidFill>
                <a:latin typeface="Advent Pro Bold"/>
              </a:rPr>
              <a:t>That sets off</a:t>
            </a:r>
          </a:p>
          <a:p>
            <a:pPr marL="0" lvl="0" indent="0" algn="l">
              <a:lnSpc>
                <a:spcPts val="546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Advent Pro Bold"/>
              </a:rPr>
              <a:t>the fight-flight-freeze response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59897" y="5095875"/>
            <a:ext cx="3565081" cy="2051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46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Advent Pro Bold"/>
              </a:rPr>
              <a:t>Which leads to self-protective behaviors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002562" y="7762053"/>
            <a:ext cx="3239875" cy="2051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46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Advent Pro Bold"/>
              </a:rPr>
              <a:t>Out of proportion to what is needed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7620" y="9153525"/>
            <a:ext cx="353754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Porcelain"/>
              </a:rPr>
              <a:t>Dawn Huebner, PhD</a:t>
            </a:r>
          </a:p>
        </p:txBody>
      </p:sp>
      <p:sp>
        <p:nvSpPr>
          <p:cNvPr id="11" name="Freeform 11"/>
          <p:cNvSpPr/>
          <p:nvPr/>
        </p:nvSpPr>
        <p:spPr>
          <a:xfrm>
            <a:off x="6484511" y="5651199"/>
            <a:ext cx="1387596" cy="988662"/>
          </a:xfrm>
          <a:custGeom>
            <a:avLst/>
            <a:gdLst/>
            <a:ahLst/>
            <a:cxnLst/>
            <a:rect l="l" t="t" r="r" b="b"/>
            <a:pathLst>
              <a:path w="1387596" h="988662">
                <a:moveTo>
                  <a:pt x="0" y="0"/>
                </a:moveTo>
                <a:lnTo>
                  <a:pt x="1387596" y="0"/>
                </a:lnTo>
                <a:lnTo>
                  <a:pt x="1387596" y="988662"/>
                </a:lnTo>
                <a:lnTo>
                  <a:pt x="0" y="98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749822" y="5651199"/>
            <a:ext cx="1387596" cy="988662"/>
          </a:xfrm>
          <a:custGeom>
            <a:avLst/>
            <a:gdLst/>
            <a:ahLst/>
            <a:cxnLst/>
            <a:rect l="l" t="t" r="r" b="b"/>
            <a:pathLst>
              <a:path w="1387596" h="988662">
                <a:moveTo>
                  <a:pt x="0" y="0"/>
                </a:moveTo>
                <a:lnTo>
                  <a:pt x="1387596" y="0"/>
                </a:lnTo>
                <a:lnTo>
                  <a:pt x="1387596" y="988662"/>
                </a:lnTo>
                <a:lnTo>
                  <a:pt x="0" y="98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8271148">
            <a:off x="14742140" y="7485303"/>
            <a:ext cx="1387596" cy="988662"/>
          </a:xfrm>
          <a:custGeom>
            <a:avLst/>
            <a:gdLst/>
            <a:ahLst/>
            <a:cxnLst/>
            <a:rect l="l" t="t" r="r" b="b"/>
            <a:pathLst>
              <a:path w="1387596" h="988662">
                <a:moveTo>
                  <a:pt x="0" y="0"/>
                </a:moveTo>
                <a:lnTo>
                  <a:pt x="1387596" y="0"/>
                </a:lnTo>
                <a:lnTo>
                  <a:pt x="1387596" y="988662"/>
                </a:lnTo>
                <a:lnTo>
                  <a:pt x="0" y="98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55419" y="4199697"/>
            <a:ext cx="10777162" cy="3565490"/>
          </a:xfrm>
          <a:custGeom>
            <a:avLst/>
            <a:gdLst/>
            <a:ahLst/>
            <a:cxnLst/>
            <a:rect l="l" t="t" r="r" b="b"/>
            <a:pathLst>
              <a:path w="10777162" h="3565490">
                <a:moveTo>
                  <a:pt x="0" y="0"/>
                </a:moveTo>
                <a:lnTo>
                  <a:pt x="10777162" y="0"/>
                </a:lnTo>
                <a:lnTo>
                  <a:pt x="10777162" y="3565490"/>
                </a:lnTo>
                <a:lnTo>
                  <a:pt x="0" y="35654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682" t="-39329" r="-2423" b="-128704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122319" y="112261"/>
            <a:ext cx="5485543" cy="3814079"/>
          </a:xfrm>
          <a:custGeom>
            <a:avLst/>
            <a:gdLst/>
            <a:ahLst/>
            <a:cxnLst/>
            <a:rect l="l" t="t" r="r" b="b"/>
            <a:pathLst>
              <a:path w="5485543" h="3814079">
                <a:moveTo>
                  <a:pt x="0" y="0"/>
                </a:moveTo>
                <a:lnTo>
                  <a:pt x="5485543" y="0"/>
                </a:lnTo>
                <a:lnTo>
                  <a:pt x="5485543" y="3814078"/>
                </a:lnTo>
                <a:lnTo>
                  <a:pt x="0" y="38140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005327" y="4199362"/>
            <a:ext cx="10527254" cy="336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Marykate"/>
              </a:rPr>
              <a:t>THE AMYGDALA IS LIKE A SMOKE DETECTOR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9855" y="56515"/>
            <a:ext cx="3317081" cy="1962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Advent Pro Bold"/>
              </a:rPr>
              <a:t>An alarm in</a:t>
            </a:r>
          </a:p>
          <a:p>
            <a:pPr marL="0" lvl="0" indent="0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Advent Pro Bold"/>
              </a:rPr>
              <a:t>the brain...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407627" y="9153525"/>
            <a:ext cx="353754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Porcelain"/>
              </a:rPr>
              <a:t>Dawn Huebner, PhD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3348337"/>
            <a:ext cx="4002647" cy="1210801"/>
          </a:xfrm>
          <a:custGeom>
            <a:avLst/>
            <a:gdLst/>
            <a:ahLst/>
            <a:cxnLst/>
            <a:rect l="l" t="t" r="r" b="b"/>
            <a:pathLst>
              <a:path w="4002647" h="1210801">
                <a:moveTo>
                  <a:pt x="0" y="0"/>
                </a:moveTo>
                <a:lnTo>
                  <a:pt x="4002647" y="0"/>
                </a:lnTo>
                <a:lnTo>
                  <a:pt x="4002647" y="1210801"/>
                </a:lnTo>
                <a:lnTo>
                  <a:pt x="0" y="12108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1718" y="-14605"/>
            <a:ext cx="5668615" cy="1962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000000"/>
                </a:solidFill>
                <a:latin typeface="Advent Pro Bold"/>
              </a:rPr>
              <a:t>Triggered by potential danger...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500276" y="3148312"/>
            <a:ext cx="6491089" cy="507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000000"/>
                </a:solidFill>
                <a:latin typeface="Marykate"/>
              </a:rPr>
              <a:t>Embarrassement</a:t>
            </a:r>
          </a:p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000000"/>
                </a:solidFill>
                <a:latin typeface="Marykate"/>
              </a:rPr>
              <a:t>Uncertainty</a:t>
            </a:r>
          </a:p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000000"/>
                </a:solidFill>
                <a:latin typeface="Marykate"/>
              </a:rPr>
              <a:t>Harm</a:t>
            </a:r>
          </a:p>
        </p:txBody>
      </p:sp>
      <p:sp>
        <p:nvSpPr>
          <p:cNvPr id="5" name="Freeform 5"/>
          <p:cNvSpPr/>
          <p:nvPr/>
        </p:nvSpPr>
        <p:spPr>
          <a:xfrm rot="10345167">
            <a:off x="12053739" y="5178479"/>
            <a:ext cx="4002647" cy="1210801"/>
          </a:xfrm>
          <a:custGeom>
            <a:avLst/>
            <a:gdLst/>
            <a:ahLst/>
            <a:cxnLst/>
            <a:rect l="l" t="t" r="r" b="b"/>
            <a:pathLst>
              <a:path w="4002647" h="1210801">
                <a:moveTo>
                  <a:pt x="0" y="0"/>
                </a:moveTo>
                <a:lnTo>
                  <a:pt x="4002647" y="0"/>
                </a:lnTo>
                <a:lnTo>
                  <a:pt x="4002647" y="1210801"/>
                </a:lnTo>
                <a:lnTo>
                  <a:pt x="0" y="12108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340232">
            <a:off x="3109937" y="7614022"/>
            <a:ext cx="4002647" cy="1210801"/>
          </a:xfrm>
          <a:custGeom>
            <a:avLst/>
            <a:gdLst/>
            <a:ahLst/>
            <a:cxnLst/>
            <a:rect l="l" t="t" r="r" b="b"/>
            <a:pathLst>
              <a:path w="4002647" h="1210801">
                <a:moveTo>
                  <a:pt x="0" y="0"/>
                </a:moveTo>
                <a:lnTo>
                  <a:pt x="4002647" y="0"/>
                </a:lnTo>
                <a:lnTo>
                  <a:pt x="4002647" y="1210800"/>
                </a:lnTo>
                <a:lnTo>
                  <a:pt x="0" y="1210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225436" y="9238793"/>
            <a:ext cx="353754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Porcelain"/>
              </a:rPr>
              <a:t>Dawn Huebner, PhD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68264" y="2900753"/>
            <a:ext cx="3515506" cy="4485494"/>
          </a:xfrm>
          <a:custGeom>
            <a:avLst/>
            <a:gdLst/>
            <a:ahLst/>
            <a:cxnLst/>
            <a:rect l="l" t="t" r="r" b="b"/>
            <a:pathLst>
              <a:path w="3515506" h="4485494">
                <a:moveTo>
                  <a:pt x="0" y="0"/>
                </a:moveTo>
                <a:lnTo>
                  <a:pt x="3515506" y="0"/>
                </a:lnTo>
                <a:lnTo>
                  <a:pt x="3515506" y="4485494"/>
                </a:lnTo>
                <a:lnTo>
                  <a:pt x="0" y="44854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135229" y="2740730"/>
            <a:ext cx="4006618" cy="4805539"/>
          </a:xfrm>
          <a:custGeom>
            <a:avLst/>
            <a:gdLst/>
            <a:ahLst/>
            <a:cxnLst/>
            <a:rect l="l" t="t" r="r" b="b"/>
            <a:pathLst>
              <a:path w="4006618" h="4805539">
                <a:moveTo>
                  <a:pt x="0" y="0"/>
                </a:moveTo>
                <a:lnTo>
                  <a:pt x="4006618" y="0"/>
                </a:lnTo>
                <a:lnTo>
                  <a:pt x="4006618" y="4805540"/>
                </a:lnTo>
                <a:lnTo>
                  <a:pt x="0" y="4805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681851" y="4220975"/>
            <a:ext cx="2783579" cy="2459988"/>
          </a:xfrm>
          <a:custGeom>
            <a:avLst/>
            <a:gdLst/>
            <a:ahLst/>
            <a:cxnLst/>
            <a:rect l="l" t="t" r="r" b="b"/>
            <a:pathLst>
              <a:path w="2783579" h="2459988">
                <a:moveTo>
                  <a:pt x="0" y="0"/>
                </a:moveTo>
                <a:lnTo>
                  <a:pt x="2783579" y="0"/>
                </a:lnTo>
                <a:lnTo>
                  <a:pt x="2783579" y="2459988"/>
                </a:lnTo>
                <a:lnTo>
                  <a:pt x="0" y="24599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225436" y="9238793"/>
            <a:ext cx="353754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Porcelain"/>
              </a:rPr>
              <a:t>Dawn Huebner, PhD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9151" y="552709"/>
            <a:ext cx="14236601" cy="677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39"/>
              </a:lnSpc>
            </a:pPr>
            <a:r>
              <a:rPr lang="en-US" sz="9600">
                <a:solidFill>
                  <a:srgbClr val="000000"/>
                </a:solidFill>
                <a:latin typeface="Marykate"/>
              </a:rPr>
              <a:t>All alarms</a:t>
            </a:r>
          </a:p>
          <a:p>
            <a:pPr>
              <a:lnSpc>
                <a:spcPts val="13439"/>
              </a:lnSpc>
            </a:pPr>
            <a:r>
              <a:rPr lang="en-US" sz="9600">
                <a:solidFill>
                  <a:srgbClr val="000000"/>
                </a:solidFill>
                <a:latin typeface="Marykate"/>
              </a:rPr>
              <a:t>(both real dangers and false alarms)</a:t>
            </a:r>
          </a:p>
          <a:p>
            <a:pPr>
              <a:lnSpc>
                <a:spcPts val="13439"/>
              </a:lnSpc>
            </a:pPr>
            <a:r>
              <a:rPr lang="en-US" sz="9600">
                <a:solidFill>
                  <a:srgbClr val="000000"/>
                </a:solidFill>
                <a:latin typeface="Marykate"/>
              </a:rPr>
              <a:t>trigger the</a:t>
            </a:r>
          </a:p>
          <a:p>
            <a:pPr marL="0" lvl="0" indent="0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Marykate"/>
              </a:rPr>
              <a:t>the flight-flight-freeze reponse.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225436" y="9238793"/>
            <a:ext cx="353754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Porcelain"/>
              </a:rPr>
              <a:t>Dawn Huebner, PhD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2105" y="513711"/>
            <a:ext cx="11618563" cy="4343151"/>
          </a:xfrm>
          <a:custGeom>
            <a:avLst/>
            <a:gdLst/>
            <a:ahLst/>
            <a:cxnLst/>
            <a:rect l="l" t="t" r="r" b="b"/>
            <a:pathLst>
              <a:path w="11618563" h="4343151">
                <a:moveTo>
                  <a:pt x="0" y="0"/>
                </a:moveTo>
                <a:lnTo>
                  <a:pt x="11618563" y="0"/>
                </a:lnTo>
                <a:lnTo>
                  <a:pt x="11618563" y="4343151"/>
                </a:lnTo>
                <a:lnTo>
                  <a:pt x="0" y="43431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98" t="-38666" r="-13776" b="-124849"/>
            </a:stretch>
          </a:blipFill>
        </p:spPr>
      </p:sp>
      <p:sp>
        <p:nvSpPr>
          <p:cNvPr id="3" name="Freeform 3"/>
          <p:cNvSpPr/>
          <p:nvPr/>
        </p:nvSpPr>
        <p:spPr>
          <a:xfrm rot="7909752">
            <a:off x="12398458" y="3888421"/>
            <a:ext cx="4245223" cy="1936883"/>
          </a:xfrm>
          <a:custGeom>
            <a:avLst/>
            <a:gdLst/>
            <a:ahLst/>
            <a:cxnLst/>
            <a:rect l="l" t="t" r="r" b="b"/>
            <a:pathLst>
              <a:path w="4245223" h="1936883">
                <a:moveTo>
                  <a:pt x="0" y="0"/>
                </a:moveTo>
                <a:lnTo>
                  <a:pt x="4245223" y="0"/>
                </a:lnTo>
                <a:lnTo>
                  <a:pt x="4245223" y="1936883"/>
                </a:lnTo>
                <a:lnTo>
                  <a:pt x="0" y="19368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78820" y="895350"/>
            <a:ext cx="12206047" cy="3371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Advent Pro Bold"/>
              </a:rPr>
              <a:t>...alarm leads to</a:t>
            </a:r>
          </a:p>
          <a:p>
            <a:pPr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Advent Pro Bold"/>
              </a:rPr>
              <a:t>self-protective behaviors</a:t>
            </a:r>
          </a:p>
          <a:p>
            <a:pPr marL="0" lvl="0" indent="0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000000"/>
                </a:solidFill>
                <a:latin typeface="Advent Pro Bold"/>
              </a:rPr>
              <a:t>out of proportion to the situation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63427" y="5926205"/>
            <a:ext cx="10362009" cy="2463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160"/>
              </a:lnSpc>
              <a:spcBef>
                <a:spcPct val="0"/>
              </a:spcBef>
            </a:pPr>
            <a:r>
              <a:rPr lang="en-US" sz="14400">
                <a:solidFill>
                  <a:srgbClr val="000000"/>
                </a:solidFill>
                <a:latin typeface="Marykate"/>
              </a:rPr>
              <a:t>Safety Behaviors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225436" y="9238793"/>
            <a:ext cx="353754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Porcelain"/>
              </a:rPr>
              <a:t>Dawn Huebner, PhD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F8D947DDCDA94A863F0E7455AA9A00" ma:contentTypeVersion="17" ma:contentTypeDescription="Create a new document." ma:contentTypeScope="" ma:versionID="bfed171db5814928d6b4bd9d94db1e99">
  <xsd:schema xmlns:xsd="http://www.w3.org/2001/XMLSchema" xmlns:xs="http://www.w3.org/2001/XMLSchema" xmlns:p="http://schemas.microsoft.com/office/2006/metadata/properties" xmlns:ns2="5c7842da-ac80-43ee-ae47-c637cc9560f3" xmlns:ns3="e886341c-bb30-47f4-ad2e-5dd1a2015b36" targetNamespace="http://schemas.microsoft.com/office/2006/metadata/properties" ma:root="true" ma:fieldsID="e06e95bcdb0a792d44abda39088920ce" ns2:_="" ns3:_="">
    <xsd:import namespace="5c7842da-ac80-43ee-ae47-c637cc9560f3"/>
    <xsd:import namespace="e886341c-bb30-47f4-ad2e-5dd1a2015b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842da-ac80-43ee-ae47-c637cc9560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54cf7ab-274b-40b7-8db8-64c9f9782b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86341c-bb30-47f4-ad2e-5dd1a2015b3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2bc1db-2f52-4fb9-9bd5-327611605872}" ma:internalName="TaxCatchAll" ma:showField="CatchAllData" ma:web="e886341c-bb30-47f4-ad2e-5dd1a2015b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B3571A-5689-4A5B-A273-CE1468D65A0F}"/>
</file>

<file path=customXml/itemProps2.xml><?xml version="1.0" encoding="utf-8"?>
<ds:datastoreItem xmlns:ds="http://schemas.openxmlformats.org/officeDocument/2006/customXml" ds:itemID="{67BA5322-E4E0-49C8-9BC3-A325623455A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Application>Microsoft Macintosh PowerPoint</Application>
  <PresentationFormat>Custom</PresentationFormat>
  <Paragraphs>173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Marykate</vt:lpstr>
      <vt:lpstr>Advent Pro Bold</vt:lpstr>
      <vt:lpstr>Arial</vt:lpstr>
      <vt:lpstr>Porcelain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Anxiety Primer for Educators</dc:title>
  <cp:lastModifiedBy>Shelley Cunningham</cp:lastModifiedBy>
  <cp:revision>1</cp:revision>
  <dcterms:created xsi:type="dcterms:W3CDTF">2006-08-16T00:00:00Z</dcterms:created>
  <dcterms:modified xsi:type="dcterms:W3CDTF">2023-07-30T04:04:18Z</dcterms:modified>
  <dc:identifier>DAFlvkoq-Vo</dc:identifier>
</cp:coreProperties>
</file>